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5"/>
  </p:notesMasterIdLst>
  <p:sldIdLst>
    <p:sldId id="256" r:id="rId2"/>
    <p:sldId id="271" r:id="rId3"/>
    <p:sldId id="278" r:id="rId4"/>
    <p:sldId id="264" r:id="rId5"/>
    <p:sldId id="265" r:id="rId6"/>
    <p:sldId id="272" r:id="rId7"/>
    <p:sldId id="273" r:id="rId8"/>
    <p:sldId id="276" r:id="rId9"/>
    <p:sldId id="277" r:id="rId10"/>
    <p:sldId id="279" r:id="rId11"/>
    <p:sldId id="280" r:id="rId12"/>
    <p:sldId id="267" r:id="rId13"/>
    <p:sldId id="268" r:id="rId14"/>
    <p:sldId id="269" r:id="rId15"/>
    <p:sldId id="270" r:id="rId16"/>
    <p:sldId id="284" r:id="rId17"/>
    <p:sldId id="282" r:id="rId18"/>
    <p:sldId id="283" r:id="rId19"/>
    <p:sldId id="285" r:id="rId20"/>
    <p:sldId id="286" r:id="rId21"/>
    <p:sldId id="281" r:id="rId22"/>
    <p:sldId id="287" r:id="rId23"/>
    <p:sldId id="288" r:id="rId24"/>
    <p:sldId id="289" r:id="rId25"/>
    <p:sldId id="290" r:id="rId26"/>
    <p:sldId id="291" r:id="rId27"/>
    <p:sldId id="292" r:id="rId28"/>
    <p:sldId id="293" r:id="rId29"/>
    <p:sldId id="294" r:id="rId30"/>
    <p:sldId id="295" r:id="rId31"/>
    <p:sldId id="296" r:id="rId32"/>
    <p:sldId id="297" r:id="rId33"/>
    <p:sldId id="299" r:id="rId34"/>
    <p:sldId id="300" r:id="rId35"/>
    <p:sldId id="301" r:id="rId36"/>
    <p:sldId id="302" r:id="rId37"/>
    <p:sldId id="303" r:id="rId38"/>
    <p:sldId id="309" r:id="rId39"/>
    <p:sldId id="310" r:id="rId40"/>
    <p:sldId id="311" r:id="rId41"/>
    <p:sldId id="312" r:id="rId42"/>
    <p:sldId id="313" r:id="rId43"/>
    <p:sldId id="314" r:id="rId44"/>
    <p:sldId id="315" r:id="rId45"/>
    <p:sldId id="316" r:id="rId46"/>
    <p:sldId id="317" r:id="rId47"/>
    <p:sldId id="318" r:id="rId48"/>
    <p:sldId id="319" r:id="rId49"/>
    <p:sldId id="260" r:id="rId50"/>
    <p:sldId id="298" r:id="rId51"/>
    <p:sldId id="261" r:id="rId52"/>
    <p:sldId id="330" r:id="rId53"/>
    <p:sldId id="329" r:id="rId54"/>
    <p:sldId id="325" r:id="rId55"/>
    <p:sldId id="326" r:id="rId56"/>
    <p:sldId id="327" r:id="rId57"/>
    <p:sldId id="328" r:id="rId58"/>
    <p:sldId id="263" r:id="rId59"/>
    <p:sldId id="320" r:id="rId60"/>
    <p:sldId id="321" r:id="rId61"/>
    <p:sldId id="322" r:id="rId62"/>
    <p:sldId id="323" r:id="rId63"/>
    <p:sldId id="324" r:id="rId6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212" autoAdjust="0"/>
  </p:normalViewPr>
  <p:slideViewPr>
    <p:cSldViewPr snapToGrid="0" snapToObjects="1">
      <p:cViewPr varScale="1">
        <p:scale>
          <a:sx n="75" d="100"/>
          <a:sy n="75" d="100"/>
        </p:scale>
        <p:origin x="-1888"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notesMaster" Target="notesMasters/notesMaster1.xml"/><Relationship Id="rId66" Type="http://schemas.openxmlformats.org/officeDocument/2006/relationships/printerSettings" Target="printerSettings/printerSettings1.bin"/><Relationship Id="rId67" Type="http://schemas.openxmlformats.org/officeDocument/2006/relationships/presProps" Target="presProps.xml"/><Relationship Id="rId68" Type="http://schemas.openxmlformats.org/officeDocument/2006/relationships/viewProps" Target="viewProps.xml"/><Relationship Id="rId69" Type="http://schemas.openxmlformats.org/officeDocument/2006/relationships/theme" Target="theme/theme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png>
</file>

<file path=ppt/media/image11.png>
</file>

<file path=ppt/media/image12.png>
</file>

<file path=ppt/media/image13.png>
</file>

<file path=ppt/media/image14.png>
</file>

<file path=ppt/media/image15.tiff>
</file>

<file path=ppt/media/image16.png>
</file>

<file path=ppt/media/image17.png>
</file>

<file path=ppt/media/image2.jpg>
</file>

<file path=ppt/media/image3.tiff>
</file>

<file path=ppt/media/image4.tiff>
</file>

<file path=ppt/media/image5.tiff>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354093D-2B5F-5344-897C-2AE5E00EB573}" type="datetimeFigureOut">
              <a:rPr lang="en-US" smtClean="0"/>
              <a:t>5/27/15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8BB8706-B52E-F546-BB0A-D25851ABF0DC}" type="slidenum">
              <a:rPr lang="en-US" smtClean="0"/>
              <a:t>‹#›</a:t>
            </a:fld>
            <a:endParaRPr lang="en-US"/>
          </a:p>
        </p:txBody>
      </p:sp>
    </p:spTree>
    <p:extLst>
      <p:ext uri="{BB962C8B-B14F-4D97-AF65-F5344CB8AC3E}">
        <p14:creationId xmlns:p14="http://schemas.microsoft.com/office/powerpoint/2010/main" val="27166605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www.ogf.org/dfdl" TargetMode="External"/><Relationship Id="rId4" Type="http://schemas.openxmlformats.org/officeDocument/2006/relationships/hyperlink" Target="http://www.ogf.org/" TargetMode="External"/><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8BB8706-B52E-F546-BB0A-D25851ABF0DC}" type="slidenum">
              <a:rPr lang="en-US" smtClean="0"/>
              <a:t>7</a:t>
            </a:fld>
            <a:endParaRPr lang="en-US"/>
          </a:p>
        </p:txBody>
      </p:sp>
    </p:spTree>
    <p:extLst>
      <p:ext uri="{BB962C8B-B14F-4D97-AF65-F5344CB8AC3E}">
        <p14:creationId xmlns:p14="http://schemas.microsoft.com/office/powerpoint/2010/main" val="2573852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…as well as enabling the basic curation and preservation activities</a:t>
            </a:r>
            <a:r>
              <a:rPr lang="en-US" baseline="0" dirty="0" smtClean="0"/>
              <a:t> of an archive</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28</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Actions that form only part of data’s lifecycle include:</a:t>
            </a:r>
          </a:p>
          <a:p>
            <a:r>
              <a:rPr lang="en-US" dirty="0" smtClean="0"/>
              <a:t>Create &amp; Receive:</a:t>
            </a:r>
          </a:p>
          <a:p>
            <a:r>
              <a:rPr lang="en-US" dirty="0" smtClean="0"/>
              <a:t>	Create</a:t>
            </a:r>
            <a:r>
              <a:rPr lang="en-US" baseline="0" dirty="0" smtClean="0"/>
              <a:t> Data (and administrative, descriptive, structural, technical and </a:t>
            </a:r>
            <a:r>
              <a:rPr lang="en-US" baseline="0" dirty="0" err="1" smtClean="0"/>
              <a:t>presevation</a:t>
            </a:r>
            <a:r>
              <a:rPr lang="en-US" baseline="0" dirty="0" smtClean="0"/>
              <a:t> metadata as needed)</a:t>
            </a:r>
          </a:p>
          <a:p>
            <a:r>
              <a:rPr lang="en-US" baseline="0" dirty="0" smtClean="0"/>
              <a:t>	Receive Data (in accordance with policies and assign additional metadata as necessary)</a:t>
            </a:r>
          </a:p>
          <a:p>
            <a:r>
              <a:rPr lang="en-US" baseline="0" dirty="0" smtClean="0"/>
              <a:t>Appraise &amp; Select: evaluate data and select for long-term curation and preservation, adhering to guidelines, policies and/or legal requirements</a:t>
            </a:r>
          </a:p>
          <a:p>
            <a:r>
              <a:rPr lang="en-US" baseline="0" dirty="0" smtClean="0"/>
              <a:t>Ingest: Transfer data to archival storage</a:t>
            </a:r>
          </a:p>
          <a:p>
            <a:r>
              <a:rPr lang="en-US" baseline="0" dirty="0" smtClean="0"/>
              <a:t>Preservation Action: undertake actions to insure data remains authentic, reliable and usable. Maintaining authenticity requires that authenticity and integrity of data are maintained. </a:t>
            </a:r>
          </a:p>
          <a:p>
            <a:r>
              <a:rPr lang="en-US" baseline="0" dirty="0" smtClean="0"/>
              <a:t>Store: Store the data in a secure manner adhering to relevant standards</a:t>
            </a:r>
          </a:p>
          <a:p>
            <a:r>
              <a:rPr lang="en-US" baseline="0" dirty="0" smtClean="0"/>
              <a:t>Access, Use &amp; Reuse: ensure that data is available to designated users and </a:t>
            </a:r>
            <a:r>
              <a:rPr lang="en-US" baseline="0" dirty="0" err="1" smtClean="0"/>
              <a:t>reusers</a:t>
            </a:r>
            <a:r>
              <a:rPr lang="en-US" baseline="0" dirty="0" smtClean="0"/>
              <a:t>, with appropriate access controls and authentication procedures in place</a:t>
            </a:r>
          </a:p>
          <a:p>
            <a:r>
              <a:rPr lang="en-US" baseline="0" dirty="0" smtClean="0"/>
              <a:t>Transform: create new data from existing data for either preservation purposes (e.g., migration to new format) or access purposes (create a subset or derivation of data to disseminate to users)</a:t>
            </a:r>
          </a:p>
          <a:p>
            <a:r>
              <a:rPr lang="en-US" baseline="0" dirty="0" smtClean="0"/>
              <a:t>	</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29</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each of those actions involves creation of/use of descriptive, administrative, technical structural and preservation metadata</a:t>
            </a:r>
          </a:p>
          <a:p>
            <a:pPr lvl="1"/>
            <a:r>
              <a:rPr lang="en-US" i="1" dirty="0" smtClean="0"/>
              <a:t>Create &amp; Receive: </a:t>
            </a:r>
          </a:p>
          <a:p>
            <a:pPr lvl="1"/>
            <a:r>
              <a:rPr lang="en-US" i="1" dirty="0" smtClean="0"/>
              <a:t>	</a:t>
            </a:r>
            <a:r>
              <a:rPr lang="en-US" dirty="0" smtClean="0"/>
              <a:t>document who created data, how, and why</a:t>
            </a:r>
            <a:r>
              <a:rPr lang="en-US" baseline="0" dirty="0" smtClean="0"/>
              <a:t> (descriptive, technical, preservation metadata)</a:t>
            </a:r>
          </a:p>
          <a:p>
            <a:pPr lvl="1"/>
            <a:r>
              <a:rPr lang="en-US" baseline="0" dirty="0" smtClean="0"/>
              <a:t>	</a:t>
            </a:r>
            <a:r>
              <a:rPr lang="en-US" dirty="0" smtClean="0"/>
              <a:t>who may use it (and how)</a:t>
            </a:r>
            <a:r>
              <a:rPr lang="en-US" baseline="0" dirty="0" smtClean="0"/>
              <a:t> (administrative, technical metadata)</a:t>
            </a:r>
            <a:r>
              <a:rPr lang="en-US" dirty="0" smtClean="0"/>
              <a:t> </a:t>
            </a:r>
          </a:p>
          <a:p>
            <a:pPr lvl="1"/>
            <a:r>
              <a:rPr lang="en-US" dirty="0" smtClean="0"/>
              <a:t>           and how the components are related to each other (descriptive,</a:t>
            </a:r>
            <a:r>
              <a:rPr lang="en-US" baseline="0" dirty="0" smtClean="0"/>
              <a:t> structural, preservation metadata)</a:t>
            </a:r>
            <a:endParaRPr lang="en-US" dirty="0" smtClean="0"/>
          </a:p>
          <a:p>
            <a:pPr lvl="1"/>
            <a:r>
              <a:rPr lang="en-US" dirty="0" smtClean="0"/>
              <a:t>Appraise &amp; Select:</a:t>
            </a:r>
          </a:p>
          <a:p>
            <a:pPr lvl="1"/>
            <a:r>
              <a:rPr lang="en-US" dirty="0" smtClean="0"/>
              <a:t>	What is this material (descriptive, technical</a:t>
            </a:r>
            <a:r>
              <a:rPr lang="en-US" baseline="0" dirty="0" smtClean="0"/>
              <a:t> metadata)</a:t>
            </a:r>
          </a:p>
          <a:p>
            <a:pPr lvl="1"/>
            <a:r>
              <a:rPr lang="en-US" baseline="0" dirty="0" smtClean="0"/>
              <a:t>           Does it meet my standards (descriptive, technical, administrative, preservation)</a:t>
            </a:r>
          </a:p>
          <a:p>
            <a:pPr lvl="1"/>
            <a:r>
              <a:rPr lang="en-US" baseline="0" dirty="0" smtClean="0"/>
              <a:t>	Can I preserve it? Must I? (technical, administrative)</a:t>
            </a:r>
            <a:endParaRPr lang="en-US" dirty="0" smtClean="0"/>
          </a:p>
          <a:p>
            <a:pPr lvl="1"/>
            <a:r>
              <a:rPr lang="en-US" dirty="0" smtClean="0"/>
              <a:t>Ingest:</a:t>
            </a:r>
          </a:p>
          <a:p>
            <a:pPr lvl="1"/>
            <a:r>
              <a:rPr lang="en-US" dirty="0" smtClean="0"/>
              <a:t>	How do the data/metadata relate to each other (structural)</a:t>
            </a:r>
          </a:p>
          <a:p>
            <a:pPr lvl="1"/>
            <a:r>
              <a:rPr lang="en-US" dirty="0" smtClean="0"/>
              <a:t>	What</a:t>
            </a:r>
            <a:r>
              <a:rPr lang="en-US" baseline="0" dirty="0" smtClean="0"/>
              <a:t> are their storage requirements (technical)</a:t>
            </a:r>
            <a:endParaRPr lang="en-US" dirty="0" smtClean="0"/>
          </a:p>
          <a:p>
            <a:pPr lvl="1"/>
            <a:r>
              <a:rPr lang="en-US" dirty="0" smtClean="0"/>
              <a:t>Preservation Action</a:t>
            </a:r>
          </a:p>
          <a:p>
            <a:pPr lvl="1"/>
            <a:r>
              <a:rPr lang="en-US" dirty="0" smtClean="0"/>
              <a:t>	Can I validate the authenticity</a:t>
            </a:r>
            <a:r>
              <a:rPr lang="en-US" baseline="0" dirty="0" smtClean="0"/>
              <a:t> of this (requires identity/integrity check, which means descriptive/technical metadata)</a:t>
            </a:r>
          </a:p>
          <a:p>
            <a:pPr lvl="1"/>
            <a:r>
              <a:rPr lang="en-US" baseline="0" dirty="0" smtClean="0"/>
              <a:t>    	Can I decode it?  Migrate/reformat it? (technical metadata)</a:t>
            </a:r>
          </a:p>
          <a:p>
            <a:pPr lvl="1"/>
            <a:r>
              <a:rPr lang="en-US" baseline="0" dirty="0" smtClean="0"/>
              <a:t>	And </a:t>
            </a:r>
            <a:r>
              <a:rPr lang="en-US" baseline="0" dirty="0" err="1" smtClean="0"/>
              <a:t>stil</a:t>
            </a:r>
            <a:r>
              <a:rPr lang="en-US" baseline="0" dirty="0" smtClean="0"/>
              <a:t> vouch for authenticity? (preservation metadata)</a:t>
            </a:r>
            <a:endParaRPr lang="en-US" dirty="0" smtClean="0"/>
          </a:p>
          <a:p>
            <a:pPr lvl="1"/>
            <a:r>
              <a:rPr lang="en-US" dirty="0" smtClean="0"/>
              <a:t>Store</a:t>
            </a:r>
          </a:p>
          <a:p>
            <a:pPr lvl="1"/>
            <a:r>
              <a:rPr lang="en-US" dirty="0" smtClean="0"/>
              <a:t>	Ca</a:t>
            </a:r>
            <a:r>
              <a:rPr lang="en-US" baseline="0" dirty="0" smtClean="0"/>
              <a:t>n I find it all again (Descriptive, structural)</a:t>
            </a:r>
          </a:p>
          <a:p>
            <a:pPr lvl="1"/>
            <a:r>
              <a:rPr lang="en-US" baseline="0" dirty="0" smtClean="0"/>
              <a:t>	Can I be assured of its safety (technical, administrative)</a:t>
            </a:r>
            <a:endParaRPr lang="en-US" dirty="0" smtClean="0"/>
          </a:p>
          <a:p>
            <a:pPr lvl="1"/>
            <a:r>
              <a:rPr lang="en-US" dirty="0" smtClean="0"/>
              <a:t>Access, Use &amp; Reuse:</a:t>
            </a:r>
          </a:p>
          <a:p>
            <a:pPr lvl="1"/>
            <a:r>
              <a:rPr lang="en-US" dirty="0" smtClean="0"/>
              <a:t>	Can they find it? (descriptive,</a:t>
            </a:r>
            <a:r>
              <a:rPr lang="en-US" baseline="0" dirty="0" smtClean="0"/>
              <a:t> structural</a:t>
            </a:r>
            <a:r>
              <a:rPr lang="en-US" dirty="0" smtClean="0"/>
              <a:t>)</a:t>
            </a:r>
          </a:p>
          <a:p>
            <a:pPr lvl="1"/>
            <a:r>
              <a:rPr lang="en-US" dirty="0" smtClean="0"/>
              <a:t>	Can</a:t>
            </a:r>
            <a:r>
              <a:rPr lang="en-US" baseline="0" dirty="0" smtClean="0"/>
              <a:t> they obtain it (Administrative, structural)</a:t>
            </a:r>
          </a:p>
          <a:p>
            <a:pPr lvl="1"/>
            <a:r>
              <a:rPr lang="en-US" baseline="0" dirty="0" smtClean="0"/>
              <a:t>	Can they use it? (technical, structural)</a:t>
            </a:r>
            <a:endParaRPr lang="en-US" dirty="0" smtClean="0"/>
          </a:p>
          <a:p>
            <a:pPr lvl="1"/>
            <a:r>
              <a:rPr lang="en-US" dirty="0" smtClean="0"/>
              <a:t>Transform</a:t>
            </a:r>
          </a:p>
          <a:p>
            <a:pPr lvl="1"/>
            <a:r>
              <a:rPr lang="en-US" dirty="0" smtClean="0"/>
              <a:t>	Can data be successfully moved to new formats? Processed</a:t>
            </a:r>
            <a:r>
              <a:rPr lang="en-US" baseline="0" dirty="0" smtClean="0"/>
              <a:t> to produce new subsets/derivatives (structural, technical, administrative (yes admin, some data you need rights to change format))</a:t>
            </a:r>
            <a:endParaRPr lang="en-US"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30</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your</a:t>
            </a:r>
            <a:r>
              <a:rPr lang="en-US" baseline="0" dirty="0" smtClean="0"/>
              <a:t> metadata should describe, and when are subject of next module.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14E18EE-E272-C844-A594-54C52B2566F2}" type="slidenum">
              <a:rPr lang="en-US" smtClean="0"/>
              <a:t>31</a:t>
            </a:fld>
            <a:endParaRPr lang="en-US"/>
          </a:p>
        </p:txBody>
      </p:sp>
    </p:spTree>
    <p:extLst>
      <p:ext uri="{BB962C8B-B14F-4D97-AF65-F5344CB8AC3E}">
        <p14:creationId xmlns:p14="http://schemas.microsoft.com/office/powerpoint/2010/main" val="22823414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can seem like a lot – so</a:t>
            </a:r>
            <a:r>
              <a:rPr lang="en-US" baseline="0" dirty="0" smtClean="0"/>
              <a:t> let’s reframe this according to one of the lifecycle models we looked at yesterday</a:t>
            </a:r>
          </a:p>
          <a:p>
            <a:endParaRPr lang="en-US" baseline="0" dirty="0" smtClean="0"/>
          </a:p>
          <a:p>
            <a:r>
              <a:rPr lang="en-US" baseline="0" dirty="0" smtClean="0"/>
              <a:t>Another way to divide types of metadata is by the groups of users it aims to serve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036A4C59-9997-D64D-B418-4F4AB05D75FD}" type="slidenum">
              <a:rPr lang="en-US" smtClean="0"/>
              <a:t>33</a:t>
            </a:fld>
            <a:endParaRPr lang="en-US"/>
          </a:p>
        </p:txBody>
      </p:sp>
    </p:spTree>
    <p:extLst>
      <p:ext uri="{BB962C8B-B14F-4D97-AF65-F5344CB8AC3E}">
        <p14:creationId xmlns:p14="http://schemas.microsoft.com/office/powerpoint/2010/main" val="3836724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start looking at and comparing schemas its important to ask, “what’s</a:t>
            </a:r>
            <a:r>
              <a:rPr lang="en-US" baseline="0" dirty="0" smtClean="0"/>
              <a:t> the goal”</a:t>
            </a:r>
          </a:p>
          <a:p>
            <a:endParaRPr lang="en-US" baseline="0" dirty="0" smtClean="0"/>
          </a:p>
          <a:p>
            <a:r>
              <a:rPr lang="en-US" baseline="0" dirty="0" smtClean="0"/>
              <a:t>She’s not talking about data – </a:t>
            </a:r>
          </a:p>
          <a:p>
            <a:r>
              <a:rPr lang="en-US" baseline="0" dirty="0" smtClean="0"/>
              <a:t>Still an emerging set of resources about data objects</a:t>
            </a:r>
            <a:endParaRPr lang="en-US" dirty="0"/>
          </a:p>
        </p:txBody>
      </p:sp>
      <p:sp>
        <p:nvSpPr>
          <p:cNvPr id="4" name="Slide Number Placeholder 3"/>
          <p:cNvSpPr>
            <a:spLocks noGrp="1"/>
          </p:cNvSpPr>
          <p:nvPr>
            <p:ph type="sldNum" sz="quarter" idx="10"/>
          </p:nvPr>
        </p:nvSpPr>
        <p:spPr/>
        <p:txBody>
          <a:bodyPr/>
          <a:lstStyle/>
          <a:p>
            <a:fld id="{036A4C59-9997-D64D-B418-4F4AB05D75FD}" type="slidenum">
              <a:rPr lang="en-US" smtClean="0"/>
              <a:t>35</a:t>
            </a:fld>
            <a:endParaRPr lang="en-US"/>
          </a:p>
        </p:txBody>
      </p:sp>
    </p:spTree>
    <p:extLst>
      <p:ext uri="{BB962C8B-B14F-4D97-AF65-F5344CB8AC3E}">
        <p14:creationId xmlns:p14="http://schemas.microsoft.com/office/powerpoint/2010/main" val="21260870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questions</a:t>
            </a:r>
            <a:r>
              <a:rPr lang="en-US" baseline="0" dirty="0" smtClean="0"/>
              <a:t> point to the need to also evaluate consumer needs:</a:t>
            </a:r>
            <a:endParaRPr lang="en-US" dirty="0"/>
          </a:p>
        </p:txBody>
      </p:sp>
      <p:sp>
        <p:nvSpPr>
          <p:cNvPr id="4" name="Slide Number Placeholder 3"/>
          <p:cNvSpPr>
            <a:spLocks noGrp="1"/>
          </p:cNvSpPr>
          <p:nvPr>
            <p:ph type="sldNum" sz="quarter" idx="10"/>
          </p:nvPr>
        </p:nvSpPr>
        <p:spPr/>
        <p:txBody>
          <a:bodyPr/>
          <a:lstStyle/>
          <a:p>
            <a:fld id="{036A4C59-9997-D64D-B418-4F4AB05D75FD}" type="slidenum">
              <a:rPr lang="en-US" smtClean="0"/>
              <a:t>37</a:t>
            </a:fld>
            <a:endParaRPr lang="en-US"/>
          </a:p>
        </p:txBody>
      </p:sp>
    </p:spTree>
    <p:extLst>
      <p:ext uri="{BB962C8B-B14F-4D97-AF65-F5344CB8AC3E}">
        <p14:creationId xmlns:p14="http://schemas.microsoft.com/office/powerpoint/2010/main" val="2489518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Some</a:t>
            </a:r>
            <a:r>
              <a:rPr lang="en-US" baseline="0" dirty="0" smtClean="0"/>
              <a:t> metadata standards such as EML and DDI provide fairly extensive facilities for linking resources on their own.  However, if you feel need to supplement those, there are some structural metadata standards you might investigate, including</a:t>
            </a:r>
          </a:p>
          <a:p>
            <a:r>
              <a:rPr lang="en-US" baseline="0" dirty="0" smtClean="0"/>
              <a:t>OAI-ORE: Open Archives Initiative Object Reuse and Exchange.  RDF-based. VERY web-centric in viewpoint, so lends itself very well to a Linked Open Data environment, but not so well to situations where you have digital resources to which you have not assigned URIs (e.g., local file system materials, networked/hierarchical storage systems that don’t provide web access).  Depending on other RDF schema/Ontologies for descriptive languages, so may not be as useful if the rest of your metadata is not in RDF/XML format.</a:t>
            </a:r>
          </a:p>
          <a:p>
            <a:r>
              <a:rPr lang="en-US" baseline="0" dirty="0" smtClean="0"/>
              <a:t>METS: XML schema for structuring digital library objects, created by the Digital Library Federation and maintained by the METS Editorial Board and the Library of Congress. Good at binding data and metadata together, either within a single file or linking items on the web or distributed on a file system.  Relies on other XML schema for other types of metadata (e.g., MODS, PREMIS, DC, MIX, etc.).</a:t>
            </a:r>
          </a:p>
          <a:p>
            <a:r>
              <a:rPr lang="en-US" baseline="0" dirty="0" smtClean="0"/>
              <a:t>XFDU: XML Formatted Data Units, a.k.a. CCSDS 661.0-B-1 (the people who brought you OAIS Reference Model).  A METS-like XML schema language for constructing Archival Information Packages within the OAIS Reference Model.  Like METS, dependent on other XML schema for additional metadata.</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44</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Much</a:t>
            </a:r>
            <a:r>
              <a:rPr lang="en-US" baseline="0" dirty="0" smtClean="0"/>
              <a:t> of the characterization of data sets structure can be handled by codebook standards like DDI or EML, or more basic standards like DFDL.  However, actually it is useful to have metadata standards for describing the technical aspects of a data file beyond it’s structure.  There are several standards which have emerged from the digital library community over the past few years that can be useful for describing the technical aspects of data files, including:</a:t>
            </a:r>
          </a:p>
          <a:p>
            <a:r>
              <a:rPr lang="en-US" baseline="0" dirty="0" err="1" smtClean="0"/>
              <a:t>TextMD</a:t>
            </a:r>
            <a:r>
              <a:rPr lang="en-US" baseline="0" dirty="0" smtClean="0"/>
              <a:t>: a standard maintained by Library of Congress for characterizing textual data files, including character set, byte order, line terminators, markup and font information.</a:t>
            </a:r>
          </a:p>
          <a:p>
            <a:r>
              <a:rPr lang="en-US" baseline="0" dirty="0" smtClean="0"/>
              <a:t>Z39.87/MIX: MIX is an XML implementation of </a:t>
            </a:r>
            <a:r>
              <a:rPr lang="en-US" baseline="0" dirty="0" err="1" smtClean="0"/>
              <a:t>NISO’s</a:t>
            </a:r>
            <a:r>
              <a:rPr lang="en-US" baseline="0" dirty="0" smtClean="0"/>
              <a:t> Technical Metadata for Digital Still Images (Z39.87). It captures information on image characteristics such as color space, ICC profiles, format and byte order, as well as information about source objects, image capture tools and techniques, and quality assurance information.</a:t>
            </a:r>
          </a:p>
          <a:p>
            <a:r>
              <a:rPr lang="en-US" baseline="0" dirty="0" smtClean="0"/>
              <a:t>AES57-2011: From the Audio Engineering Society, allows you to record information on the physical properties of recording media, signal characteristics like playback speed and noise reduction, digital file characteristics like encoding, sampling rates, bit depth and byte order, and condition information for preservation purposes</a:t>
            </a:r>
          </a:p>
          <a:p>
            <a:r>
              <a:rPr lang="en-US" baseline="0" dirty="0" err="1" smtClean="0"/>
              <a:t>VideoMD</a:t>
            </a:r>
            <a:r>
              <a:rPr lang="en-US" baseline="0" dirty="0" smtClean="0"/>
              <a:t>: Another Library of Congress standard, this provides basic technical metadata about video streams, including media description, frame description (rate, size), data rate, format, </a:t>
            </a:r>
            <a:r>
              <a:rPr lang="en-US" baseline="0" dirty="0" err="1" smtClean="0"/>
              <a:t>chroma</a:t>
            </a:r>
            <a:r>
              <a:rPr lang="en-US" baseline="0" dirty="0" smtClean="0"/>
              <a:t> </a:t>
            </a:r>
            <a:r>
              <a:rPr lang="en-US" baseline="0" dirty="0" err="1" smtClean="0"/>
              <a:t>subsampling</a:t>
            </a:r>
            <a:r>
              <a:rPr lang="en-US" baseline="0" dirty="0" smtClean="0"/>
              <a:t>, etc.</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45</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Rights and permissions is one of the more</a:t>
            </a:r>
            <a:r>
              <a:rPr lang="en-US" baseline="0" dirty="0" smtClean="0"/>
              <a:t> complicated areas for metadata schema, and one where the existing schemas have been designed to work within very particular contexts.  For some people, a simple rights element, such as Dublin Core’s &lt;</a:t>
            </a:r>
            <a:r>
              <a:rPr lang="en-US" baseline="0" dirty="0" err="1" smtClean="0"/>
              <a:t>dc:rights</a:t>
            </a:r>
            <a:r>
              <a:rPr lang="en-US" baseline="0" dirty="0" smtClean="0"/>
              <a:t>&gt; might suffice.  For people who need something more sophisticated, two possibilities to examine are:</a:t>
            </a:r>
          </a:p>
          <a:p>
            <a:r>
              <a:rPr lang="en-US" baseline="0" dirty="0" err="1" smtClean="0"/>
              <a:t>CopyrightMD</a:t>
            </a:r>
            <a:r>
              <a:rPr lang="en-US" baseline="0" dirty="0" smtClean="0"/>
              <a:t>: developed by </a:t>
            </a:r>
            <a:r>
              <a:rPr lang="en-US" baseline="0" dirty="0" err="1" smtClean="0"/>
              <a:t>U.C.’s</a:t>
            </a:r>
            <a:r>
              <a:rPr lang="en-US" baseline="0" dirty="0" smtClean="0"/>
              <a:t> California Digital Library group to document the copyright status of works in detail</a:t>
            </a:r>
          </a:p>
          <a:p>
            <a:r>
              <a:rPr lang="en-US" baseline="0" dirty="0" smtClean="0"/>
              <a:t>ODRL: an attempt to create an open-source digital rights language that records both rights and permissions information, now maintained by the World Wide Web Consortium. Fairly flexible, but does betray its original design intentions a bit: enabling sales of electronic content over the web and providing a non-proprietary language to drive digital rights management systems (i.e., something akin to the MPEG-21 rights expression language)</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46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Jane Greenberg</a:t>
            </a:r>
            <a:r>
              <a:rPr lang="en-US" baseline="0" dirty="0" smtClean="0"/>
              <a:t> proposed the MODAL (Metadata Objectives and principals, Domains, and Architectural Layout) in 1995.</a:t>
            </a:r>
          </a:p>
          <a:p>
            <a:r>
              <a:rPr lang="en-US" baseline="0" dirty="0" smtClean="0"/>
              <a:t>Her notion of objectives, the aims and goals a scheme is meant to help you fulfill, we’ve discussed under metadata functions. (principles are the rules established for meeting the objective).</a:t>
            </a:r>
          </a:p>
          <a:p>
            <a:endParaRPr lang="en-US" baseline="0" dirty="0" smtClean="0"/>
          </a:p>
          <a:p>
            <a:r>
              <a:rPr lang="en-US" baseline="0" dirty="0" smtClean="0"/>
              <a:t>Equally critical to the selection of a metadata schema, however is the notion of Domain: what is the realm in which the schema is designed to operate? Is it specific to a discipline or community?  To a particular type of objects? To objects of a particular format (e.g., TEI does text, SMPTE RP210 metadata is specific to SMPTE-compliant audio/visual works).</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19</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Curation involves documenting the</a:t>
            </a:r>
            <a:r>
              <a:rPr lang="en-US" baseline="0" dirty="0" smtClean="0"/>
              <a:t> life cycle of objects, and that will mean of necessity you have to record some information about object’s provenance over time.  Several languages and models have been developed over the past decade to support this including….</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47</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Citation</a:t>
            </a:r>
            <a:r>
              <a:rPr lang="en-US" baseline="0" dirty="0" smtClean="0"/>
              <a:t> and retrieval = a core need for data, that many of these other data schemas just don’t address.</a:t>
            </a:r>
            <a:endParaRPr lang="en-US" dirty="0"/>
          </a:p>
        </p:txBody>
      </p:sp>
      <p:sp>
        <p:nvSpPr>
          <p:cNvPr id="4" name="Slide Number Placeholder 3"/>
          <p:cNvSpPr>
            <a:spLocks noGrp="1"/>
          </p:cNvSpPr>
          <p:nvPr>
            <p:ph type="sldNum" sz="quarter" idx="10"/>
          </p:nvPr>
        </p:nvSpPr>
        <p:spPr/>
        <p:txBody>
          <a:bodyPr/>
          <a:lstStyle/>
          <a:p>
            <a:fld id="{F8BB8706-B52E-F546-BB0A-D25851ABF0DC}" type="slidenum">
              <a:rPr lang="en-US" smtClean="0"/>
              <a:t>50</a:t>
            </a:fld>
            <a:endParaRPr lang="en-US"/>
          </a:p>
        </p:txBody>
      </p:sp>
    </p:spTree>
    <p:extLst>
      <p:ext uri="{BB962C8B-B14F-4D97-AF65-F5344CB8AC3E}">
        <p14:creationId xmlns:p14="http://schemas.microsoft.com/office/powerpoint/2010/main" val="38282474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As we’ve discussed, curation involves a variety of functions, all</a:t>
            </a:r>
            <a:r>
              <a:rPr lang="en-US" baseline="0" dirty="0" smtClean="0"/>
              <a:t> of which depend on/map to metadata elements (any one of which may actually support multiple functions).  Some schema are more specific to others with respect to the fields of inquiry they support of the type of object they describe.  Given that, what metadata schema might you keep an eye on in developing a metadata architecture for your institution?  Within each of these six areas, there are a variety of schema which have achieved a sufficient level of development and support you might want to consider for use.</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59</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Representation information, which allows binary data to be decoded both at</a:t>
            </a:r>
            <a:r>
              <a:rPr lang="en-US" baseline="0" dirty="0" smtClean="0"/>
              <a:t> the level of primitive data types and higher level semantics, is essential to data preservation.  Some standards such as DDI and EML include data characterization as part of the facilities they support, but there are some schema which are specifically intended to support defining data formats in a platform-independent manner.  Two notable examples you may hear of from the Big Data World</a:t>
            </a:r>
            <a:br>
              <a:rPr lang="en-US" baseline="0" dirty="0" smtClean="0"/>
            </a:br>
            <a:endParaRPr lang="en-US" baseline="0" dirty="0" smtClean="0"/>
          </a:p>
          <a:p>
            <a:r>
              <a:rPr lang="en-US" baseline="0" dirty="0" smtClean="0"/>
              <a:t>Data Format Description </a:t>
            </a:r>
            <a:r>
              <a:rPr lang="en-US" baseline="0" dirty="0" err="1" smtClean="0"/>
              <a:t>Langauge</a:t>
            </a:r>
            <a:endParaRPr lang="en-US" baseline="0" dirty="0" smtClean="0"/>
          </a:p>
          <a:p>
            <a:r>
              <a:rPr lang="en-US" baseline="0" dirty="0" smtClean="0"/>
              <a:t>HDF5</a:t>
            </a:r>
          </a:p>
          <a:p>
            <a:endParaRPr lang="en-US" baseline="0" dirty="0" smtClean="0"/>
          </a:p>
          <a:p>
            <a:r>
              <a:rPr lang="en-US" baseline="0" dirty="0" smtClean="0"/>
              <a:t>Remember: some other schema such as the Data Documentation Initiative and Ecological Metadata Language do include data characterization facilities, but they tend to be a bit more specific to an environmental domain or object class domain, and hence not as flexible for other purposes.</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60</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t>
            </a:r>
            <a:r>
              <a:rPr lang="en-US" sz="1200" u="none" kern="1200" dirty="0" smtClean="0">
                <a:solidFill>
                  <a:schemeClr val="tx1"/>
                </a:solidFill>
                <a:latin typeface="+mn-lt"/>
                <a:ea typeface="+mn-ea"/>
                <a:cs typeface="+mn-cs"/>
                <a:hlinkClick r:id="rId3"/>
              </a:rPr>
              <a:t>Data Format Description Language (DFDL, often pronounced daff-o-dil), published as an </a:t>
            </a:r>
            <a:r>
              <a:rPr lang="en-US" sz="1200" u="none" kern="1200" dirty="0" smtClean="0">
                <a:solidFill>
                  <a:schemeClr val="tx1"/>
                </a:solidFill>
                <a:latin typeface="+mn-lt"/>
                <a:ea typeface="+mn-ea"/>
                <a:cs typeface="+mn-cs"/>
                <a:hlinkClick r:id="rId4"/>
              </a:rPr>
              <a:t>Open Grid Forum Proposed Recommendation in January 2011, is a modeling language for describing general text and binary data in a standard way. A DFDL model or schema allows any text or binary data to be read (or "parsed") from its native format and to be presented as an instance of an information set. The same DFDL schema also allows data to be taken from an instance of an information set and written out (or "serialized") to its native format.</a:t>
            </a:r>
            <a:r>
              <a:rPr lang="en-US" sz="1200" u="none" kern="1200" dirty="0" smtClean="0">
                <a:solidFill>
                  <a:schemeClr val="tx1"/>
                </a:solidFill>
                <a:latin typeface="+mn-lt"/>
                <a:ea typeface="+mn-ea"/>
                <a:cs typeface="+mn-cs"/>
              </a:rPr>
              <a:t>”</a:t>
            </a:r>
            <a:endParaRPr lang="en-US" u="none"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61</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a:t>
            </a:r>
            <a:r>
              <a:rPr lang="en-US" baseline="0" dirty="0" smtClean="0"/>
              <a:t>example looks similar to XML Schema (because it is), but DFDL can define binary data types just as easily as this markup language example.</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62</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NB: DFDL</a:t>
            </a:r>
            <a:r>
              <a:rPr lang="en-US" baseline="0" dirty="0" smtClean="0"/>
              <a:t> characterizes an existing data format and is a better choice for representation information.  HDF5 is a highly flexible and scalable data format capable of handling different forms of scientific data and metadata equally well.</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63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Multiple</a:t>
            </a:r>
            <a:r>
              <a:rPr lang="en-US" baseline="0" dirty="0" smtClean="0"/>
              <a:t> Environmental Domains. Example: technical metadata characterizing an audio/video stream will be just as useful in the social sciences as the physical sciences.  It is not specific to an environmental domain.</a:t>
            </a:r>
          </a:p>
          <a:p>
            <a:endParaRPr lang="en-US" baseline="0" dirty="0" smtClean="0"/>
          </a:p>
          <a:p>
            <a:r>
              <a:rPr lang="en-US" baseline="0" dirty="0" smtClean="0"/>
              <a:t>Multiple object class domains: Ditto. Video feeds from the Mars Reconnaissance Orbiter are a different class of object than videos in Nam June Paik’s art work, but the same technical metadata schema could be applied to both. For that matter, the same descriptive could be applied to both (e.g., Dublin Core), although that might not be the best choice for either.</a:t>
            </a:r>
          </a:p>
          <a:p>
            <a:endParaRPr lang="en-US" baseline="0" dirty="0" smtClean="0"/>
          </a:p>
          <a:p>
            <a:r>
              <a:rPr lang="en-US" baseline="0" dirty="0" smtClean="0"/>
              <a:t>Multiple object format domains: Descriptive schema generally are not format specific.  Dublin Core, MODS, MARC, all describe resources in a variety of formats.  NB: some descriptive schema *are* format specific to a greater or lesser degree; </a:t>
            </a:r>
            <a:r>
              <a:rPr lang="en-US" baseline="0" dirty="0" err="1" smtClean="0"/>
              <a:t>VRACore</a:t>
            </a:r>
            <a:r>
              <a:rPr lang="en-US" baseline="0" dirty="0" smtClean="0"/>
              <a:t> is not going to be anyone’s first choice for describing digital audio recordings.</a:t>
            </a:r>
          </a:p>
          <a:p>
            <a:endParaRPr lang="en-US" baseline="0" dirty="0" smtClean="0"/>
          </a:p>
          <a:p>
            <a:r>
              <a:rPr lang="en-US" baseline="0" dirty="0" smtClean="0"/>
              <a:t>Photo of Nam June Paik work, Copyright 2014 Jerome McDonough</a:t>
            </a:r>
          </a:p>
          <a:p>
            <a:r>
              <a:rPr lang="en-US" baseline="0" dirty="0" smtClean="0"/>
              <a:t>Photo from Mars Reconnaissance Orbiter: Image courtesy NASA/JPL-Caltech</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20</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Librarians</a:t>
            </a:r>
            <a:r>
              <a:rPr lang="en-US" baseline="0" dirty="0" smtClean="0"/>
              <a:t>, with their centuries of experience in creating and refining standards of bibliographic description, are accustomed a metadata world which is as regular, tidy and ordered as the best libraries.  The proper standards to use for description of material are self-evident, their relationships to each other well-defined, and training and support for their use is common and widespread.</a:t>
            </a:r>
          </a:p>
          <a:p>
            <a:r>
              <a:rPr lang="en-US" baseline="0" dirty="0" smtClean="0"/>
              <a:t>The world of data curation, being both more modern and less developed, can feel a good deal less orderly.</a:t>
            </a:r>
            <a:endParaRPr lang="en-US" dirty="0" smtClean="0"/>
          </a:p>
          <a:p>
            <a:r>
              <a:rPr lang="en-US" dirty="0" smtClean="0"/>
              <a:t>Image</a:t>
            </a:r>
            <a:r>
              <a:rPr lang="en-US" baseline="0" dirty="0" smtClean="0"/>
              <a:t> Copyright 2010 Lauren Manning, made available under Creative Commons attribution license https://creativecommons.org/licenses/by/2.0/</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22</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fact,</a:t>
            </a:r>
            <a:r>
              <a:rPr lang="en-US" baseline="0" dirty="0" smtClean="0"/>
              <a:t> for a librarian used to AACR2 and MARC21, the metadata practices of the data curation world can feel completely chaotic. There are far more standards to choose from, and their application is far less consistent than librarians are used to. Finding the best standards to apply to the management of data from the chaotic jumble which exists on the web and determining how to apply them can seem a thankless job.</a:t>
            </a:r>
          </a:p>
          <a:p>
            <a:r>
              <a:rPr lang="en-US" baseline="0" dirty="0" smtClean="0"/>
              <a:t>Image Copyright 2011 </a:t>
            </a:r>
            <a:r>
              <a:rPr lang="en-US" baseline="0" dirty="0" err="1" smtClean="0"/>
              <a:t>Takanori</a:t>
            </a:r>
            <a:r>
              <a:rPr lang="en-US" baseline="0" dirty="0" smtClean="0"/>
              <a:t> Hayashi, made available under Creative Commons Attribution License https://creativecommons.org/licenses/by/2.0/</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23</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Digital Curation Centre in the UK</a:t>
            </a:r>
            <a:r>
              <a:rPr lang="en-US" baseline="0" dirty="0" smtClean="0"/>
              <a:t> proposed this as a model for the stages required for the successful curation and preservation of digital data.  One interesting thing to note about this model: the description/representation information layer, which includes all of the “</a:t>
            </a:r>
            <a:r>
              <a:rPr lang="en-US" sz="1200" kern="1200" dirty="0" smtClean="0">
                <a:solidFill>
                  <a:schemeClr val="tx1"/>
                </a:solidFill>
                <a:latin typeface="+mn-lt"/>
                <a:ea typeface="+mn-ea"/>
                <a:cs typeface="+mn-cs"/>
              </a:rPr>
              <a:t>administrative, descriptive, technical, structural and preservation metadata” to insure adequate description</a:t>
            </a:r>
            <a:r>
              <a:rPr lang="en-US" sz="1200" kern="1200" baseline="0" dirty="0" smtClean="0">
                <a:solidFill>
                  <a:schemeClr val="tx1"/>
                </a:solidFill>
                <a:latin typeface="+mn-lt"/>
                <a:ea typeface="+mn-ea"/>
                <a:cs typeface="+mn-cs"/>
              </a:rPr>
              <a:t> and control over the data, is the layer which intermediates between ALL curation and and preservation actions and the data itself.  Metadata provides a foundational layer upon which all curation activity depends.  Let’s take a look at what those overarching functions are, and then we can talk about how the various forms of metadata work to support those functions.</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24</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Actions</a:t>
            </a:r>
            <a:r>
              <a:rPr lang="en-US" baseline="0" dirty="0" smtClean="0"/>
              <a:t> that are undertaken continuously throughout the curation of date include: preservation planning (determining how you will curate and preserve items in the future), community watch &amp; participation (keeping watch on the needs of your community and the resources they have available, and working with the community to develop new resources), and curating &amp; preserving data within your care</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25</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Each of these functions are enable by metadata.</a:t>
            </a:r>
            <a:r>
              <a:rPr lang="en-US" baseline="0" dirty="0" smtClean="0"/>
              <a:t>  Preservation planning requires a detailed knowledge of what’s in your repository, how you can enable access to that material (both intellectually and physically), and how you can vouch or its authenticity and reliability.</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26</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Metadata also provides a basis for guiding your interactions with the community you support.</a:t>
            </a:r>
            <a:endParaRPr lang="en-US" dirty="0"/>
          </a:p>
        </p:txBody>
      </p:sp>
      <p:sp>
        <p:nvSpPr>
          <p:cNvPr id="4" name="Slide Number Placeholder 3"/>
          <p:cNvSpPr>
            <a:spLocks noGrp="1"/>
          </p:cNvSpPr>
          <p:nvPr>
            <p:ph type="sldNum" sz="quarter" idx="10"/>
          </p:nvPr>
        </p:nvSpPr>
        <p:spPr/>
        <p:txBody>
          <a:bodyPr/>
          <a:lstStyle/>
          <a:p>
            <a:fld id="{F14E18EE-E272-C844-A594-54C52B2566F2}" type="slidenum">
              <a:rPr lang="en-US" smtClean="0"/>
              <a:pPr/>
              <a:t>27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96F53B-7A86-3B48-905A-1180E51DEE0A}" type="datetimeFigureOut">
              <a:rPr lang="en-US" smtClean="0"/>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1866356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96F53B-7A86-3B48-905A-1180E51DEE0A}" type="datetimeFigureOut">
              <a:rPr lang="en-US" smtClean="0"/>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1179704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96F53B-7A86-3B48-905A-1180E51DEE0A}" type="datetimeFigureOut">
              <a:rPr lang="en-US" smtClean="0"/>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1858108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96F53B-7A86-3B48-905A-1180E51DEE0A}" type="datetimeFigureOut">
              <a:rPr lang="en-US" smtClean="0"/>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1364763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96F53B-7A86-3B48-905A-1180E51DEE0A}" type="datetimeFigureOut">
              <a:rPr lang="en-US" smtClean="0"/>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2654231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96F53B-7A86-3B48-905A-1180E51DEE0A}" type="datetimeFigureOut">
              <a:rPr lang="en-US" smtClean="0"/>
              <a:t>5/26/15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1281607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96F53B-7A86-3B48-905A-1180E51DEE0A}" type="datetimeFigureOut">
              <a:rPr lang="en-US" smtClean="0"/>
              <a:t>5/26/15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2552355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96F53B-7A86-3B48-905A-1180E51DEE0A}" type="datetimeFigureOut">
              <a:rPr lang="en-US" smtClean="0"/>
              <a:t>5/26/15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2386457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96F53B-7A86-3B48-905A-1180E51DEE0A}" type="datetimeFigureOut">
              <a:rPr lang="en-US" smtClean="0"/>
              <a:t>5/26/15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1746454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96F53B-7A86-3B48-905A-1180E51DEE0A}" type="datetimeFigureOut">
              <a:rPr lang="en-US" smtClean="0"/>
              <a:t>5/26/15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4165278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96F53B-7A86-3B48-905A-1180E51DEE0A}" type="datetimeFigureOut">
              <a:rPr lang="en-US" smtClean="0"/>
              <a:t>5/26/15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C39335-4EAD-FA46-BFD3-95840ED58518}" type="slidenum">
              <a:rPr lang="en-US" smtClean="0"/>
              <a:t>‹#›</a:t>
            </a:fld>
            <a:endParaRPr lang="en-US"/>
          </a:p>
        </p:txBody>
      </p:sp>
    </p:spTree>
    <p:extLst>
      <p:ext uri="{BB962C8B-B14F-4D97-AF65-F5344CB8AC3E}">
        <p14:creationId xmlns:p14="http://schemas.microsoft.com/office/powerpoint/2010/main" val="261015692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6F53B-7A86-3B48-905A-1180E51DEE0A}" type="datetimeFigureOut">
              <a:rPr lang="en-US" smtClean="0"/>
              <a:t>5/26/15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C39335-4EAD-FA46-BFD3-95840ED58518}" type="slidenum">
              <a:rPr lang="en-US" smtClean="0"/>
              <a:t>‹#›</a:t>
            </a:fld>
            <a:endParaRPr lang="en-US"/>
          </a:p>
        </p:txBody>
      </p:sp>
      <p:pic>
        <p:nvPicPr>
          <p:cNvPr id="7" name="Picture 6" descr="DCWS_Banner.jp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0" y="5757705"/>
            <a:ext cx="9144000" cy="1088218"/>
          </a:xfrm>
          <a:prstGeom prst="rect">
            <a:avLst/>
          </a:prstGeom>
        </p:spPr>
      </p:pic>
    </p:spTree>
    <p:extLst>
      <p:ext uri="{BB962C8B-B14F-4D97-AF65-F5344CB8AC3E}">
        <p14:creationId xmlns:p14="http://schemas.microsoft.com/office/powerpoint/2010/main" val="24862272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dublincore.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loc.gov/standards/mod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rs.tdwg.org/dwc/"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ddialliance.org/Specification/DDI-Codebook/2.5/"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knb.ecoinformatics.org/%23external//emlparser/docs/index.html" TargetMode="External"/><Relationship Id="rId3" Type="http://schemas.openxmlformats.org/officeDocument/2006/relationships/hyperlink" Target="https://knb.ecoinformatics.org/%23tools/morpho"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www.openarchives.org/ore/" TargetMode="External"/><Relationship Id="rId4" Type="http://schemas.openxmlformats.org/officeDocument/2006/relationships/hyperlink" Target="http://www.loc.gov/standards/mets/" TargetMode="External"/><Relationship Id="rId5" Type="http://schemas.openxmlformats.org/officeDocument/2006/relationships/hyperlink" Target="http://public.ccsds.org/publications/archive/661x0b1.pdf" TargetMode="External"/><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45.xml.rels><?xml version="1.0" encoding="UTF-8" standalone="yes"?>
<Relationships xmlns="http://schemas.openxmlformats.org/package/2006/relationships"><Relationship Id="rId3" Type="http://schemas.openxmlformats.org/officeDocument/2006/relationships/hyperlink" Target="http://www.loc.gov/standards/textMD/" TargetMode="External"/><Relationship Id="rId4" Type="http://schemas.openxmlformats.org/officeDocument/2006/relationships/hyperlink" Target="http://www.loc.gov/standards/mix/" TargetMode="External"/><Relationship Id="rId5" Type="http://schemas.openxmlformats.org/officeDocument/2006/relationships/hyperlink" Target="http://www.aes.org/publications/standards/search.cfm?docID=84" TargetMode="External"/><Relationship Id="rId6" Type="http://schemas.openxmlformats.org/officeDocument/2006/relationships/hyperlink" Target="http://www.loc.gov/standards/amdvmd/" TargetMode="External"/><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46.xml.rels><?xml version="1.0" encoding="UTF-8" standalone="yes"?>
<Relationships xmlns="http://schemas.openxmlformats.org/package/2006/relationships"><Relationship Id="rId3" Type="http://schemas.openxmlformats.org/officeDocument/2006/relationships/hyperlink" Target="http://www.cdlib.org/groups/rmg/" TargetMode="External"/><Relationship Id="rId4" Type="http://schemas.openxmlformats.org/officeDocument/2006/relationships/hyperlink" Target="http://www.w3.org/TR/odrl/" TargetMode="External"/><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47.xml.rels><?xml version="1.0" encoding="UTF-8" standalone="yes"?>
<Relationships xmlns="http://schemas.openxmlformats.org/package/2006/relationships"><Relationship Id="rId3" Type="http://schemas.openxmlformats.org/officeDocument/2006/relationships/hyperlink" Target="http://www.loc.gov/standards/premis/" TargetMode="External"/><Relationship Id="rId4" Type="http://schemas.openxmlformats.org/officeDocument/2006/relationships/hyperlink" Target="http://openprovenance.org/" TargetMode="External"/><Relationship Id="rId5" Type="http://schemas.openxmlformats.org/officeDocument/2006/relationships/hyperlink" Target="http://www.w3.org/TR/prov-dm/" TargetMode="External"/><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loc.gov/standards/mets/mets-profiles.html"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schema.datacite.org/meta/kernel-3/doc/DataCite-MetadataKernel_v3.1.pdf" TargetMode="External"/><Relationship Id="rId3" Type="http://schemas.openxmlformats.org/officeDocument/2006/relationships/hyperlink" Target="https://journals.tdl.org/jodi/index.php/jodi/article/viewArticle/226"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61.xml.rels><?xml version="1.0" encoding="UTF-8" standalone="yes"?>
<Relationships xmlns="http://schemas.openxmlformats.org/package/2006/relationships"><Relationship Id="rId3" Type="http://schemas.openxmlformats.org/officeDocument/2006/relationships/hyperlink" Target="http://www.ogf.org/" TargetMode="External"/><Relationship Id="rId4" Type="http://schemas.openxmlformats.org/officeDocument/2006/relationships/hyperlink" Target="https://github.com/DFDLSchemas" TargetMode="External"/><Relationship Id="rId5" Type="http://schemas.openxmlformats.org/officeDocument/2006/relationships/hyperlink" Target="https://opensource.ncsa.illinois.edu/confluence/display/DFDL/Daffodil:+Open+Source+DFDL" TargetMode="External"/><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62.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63.xml.rels><?xml version="1.0" encoding="UTF-8" standalone="yes"?>
<Relationships xmlns="http://schemas.openxmlformats.org/package/2006/relationships"><Relationship Id="rId3" Type="http://schemas.openxmlformats.org/officeDocument/2006/relationships/hyperlink" Target="http://www.hdfgroup.org/about/" TargetMode="External"/><Relationship Id="rId4" Type="http://schemas.openxmlformats.org/officeDocument/2006/relationships/hyperlink" Target="http://www.hdfgroup.org/tools/" TargetMode="External"/><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tiff"/></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Introduction to Metadata for Data Curation</a:t>
            </a:r>
            <a:endParaRPr lang="en-US" dirty="0"/>
          </a:p>
        </p:txBody>
      </p:sp>
      <p:sp>
        <p:nvSpPr>
          <p:cNvPr id="3" name="Subtitle 2"/>
          <p:cNvSpPr>
            <a:spLocks noGrp="1"/>
          </p:cNvSpPr>
          <p:nvPr>
            <p:ph type="subTitle" idx="1"/>
          </p:nvPr>
        </p:nvSpPr>
        <p:spPr/>
        <p:txBody>
          <a:bodyPr/>
          <a:lstStyle/>
          <a:p>
            <a:r>
              <a:rPr lang="en-US" dirty="0" smtClean="0"/>
              <a:t>(many thanks for Dr</a:t>
            </a:r>
            <a:r>
              <a:rPr lang="en-US" dirty="0" smtClean="0"/>
              <a:t>. </a:t>
            </a:r>
            <a:r>
              <a:rPr lang="en-US" dirty="0" smtClean="0"/>
              <a:t>Jerry McDonough for allowing us use of his slides for some of this tal</a:t>
            </a:r>
            <a:r>
              <a:rPr lang="en-US" dirty="0" smtClean="0"/>
              <a:t>k)</a:t>
            </a:r>
            <a:endParaRPr lang="en-US" dirty="0"/>
          </a:p>
        </p:txBody>
      </p:sp>
    </p:spTree>
    <p:extLst>
      <p:ext uri="{BB962C8B-B14F-4D97-AF65-F5344CB8AC3E}">
        <p14:creationId xmlns:p14="http://schemas.microsoft.com/office/powerpoint/2010/main" val="675845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Classes</a:t>
            </a:r>
            <a:endParaRPr lang="en-US" dirty="0"/>
          </a:p>
        </p:txBody>
      </p:sp>
      <p:sp>
        <p:nvSpPr>
          <p:cNvPr id="3" name="Content Placeholder 2"/>
          <p:cNvSpPr>
            <a:spLocks noGrp="1"/>
          </p:cNvSpPr>
          <p:nvPr>
            <p:ph idx="1"/>
          </p:nvPr>
        </p:nvSpPr>
        <p:spPr/>
        <p:txBody>
          <a:bodyPr/>
          <a:lstStyle/>
          <a:p>
            <a:r>
              <a:rPr lang="en-US" dirty="0"/>
              <a:t>Descriptive</a:t>
            </a:r>
          </a:p>
          <a:p>
            <a:r>
              <a:rPr lang="en-US" dirty="0"/>
              <a:t>Structural</a:t>
            </a:r>
          </a:p>
          <a:p>
            <a:r>
              <a:rPr lang="en-US" dirty="0"/>
              <a:t>Administrative</a:t>
            </a:r>
          </a:p>
          <a:p>
            <a:pPr lvl="1"/>
            <a:r>
              <a:rPr lang="en-US" dirty="0"/>
              <a:t>Technical</a:t>
            </a:r>
          </a:p>
          <a:p>
            <a:pPr lvl="1"/>
            <a:r>
              <a:rPr lang="en-US" dirty="0"/>
              <a:t>Rights &amp; Permissions</a:t>
            </a:r>
          </a:p>
          <a:p>
            <a:pPr lvl="1"/>
            <a:r>
              <a:rPr lang="en-US" dirty="0"/>
              <a:t>Preservation/Provenance</a:t>
            </a:r>
          </a:p>
          <a:p>
            <a:endParaRPr lang="en-US" dirty="0"/>
          </a:p>
        </p:txBody>
      </p:sp>
    </p:spTree>
    <p:extLst>
      <p:ext uri="{BB962C8B-B14F-4D97-AF65-F5344CB8AC3E}">
        <p14:creationId xmlns:p14="http://schemas.microsoft.com/office/powerpoint/2010/main" val="2008999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Classes</a:t>
            </a:r>
            <a:endParaRPr lang="en-US" dirty="0"/>
          </a:p>
        </p:txBody>
      </p:sp>
      <p:sp>
        <p:nvSpPr>
          <p:cNvPr id="3" name="Content Placeholder 2"/>
          <p:cNvSpPr>
            <a:spLocks noGrp="1"/>
          </p:cNvSpPr>
          <p:nvPr>
            <p:ph idx="1"/>
          </p:nvPr>
        </p:nvSpPr>
        <p:spPr/>
        <p:txBody>
          <a:bodyPr/>
          <a:lstStyle/>
          <a:p>
            <a:r>
              <a:rPr lang="en-US" dirty="0"/>
              <a:t>Descriptive</a:t>
            </a:r>
          </a:p>
          <a:p>
            <a:r>
              <a:rPr lang="en-US" dirty="0"/>
              <a:t>Structural</a:t>
            </a:r>
          </a:p>
          <a:p>
            <a:r>
              <a:rPr lang="en-US" dirty="0"/>
              <a:t>Administrative</a:t>
            </a:r>
          </a:p>
          <a:p>
            <a:pPr lvl="1"/>
            <a:r>
              <a:rPr lang="en-US" dirty="0"/>
              <a:t>Technical</a:t>
            </a:r>
          </a:p>
          <a:p>
            <a:pPr lvl="1"/>
            <a:r>
              <a:rPr lang="en-US" dirty="0"/>
              <a:t>Rights &amp; Permissions</a:t>
            </a:r>
          </a:p>
          <a:p>
            <a:pPr lvl="1"/>
            <a:r>
              <a:rPr lang="en-US" dirty="0"/>
              <a:t>Preservation/Provenance</a:t>
            </a:r>
          </a:p>
          <a:p>
            <a:endParaRPr lang="en-US" dirty="0"/>
          </a:p>
        </p:txBody>
      </p:sp>
      <p:sp>
        <p:nvSpPr>
          <p:cNvPr id="4" name="TextBox 3"/>
          <p:cNvSpPr txBox="1"/>
          <p:nvPr/>
        </p:nvSpPr>
        <p:spPr>
          <a:xfrm>
            <a:off x="4910667" y="1600200"/>
            <a:ext cx="3776133" cy="1477328"/>
          </a:xfrm>
          <a:prstGeom prst="rect">
            <a:avLst/>
          </a:prstGeom>
          <a:noFill/>
        </p:spPr>
        <p:txBody>
          <a:bodyPr wrap="square" rtlCol="0">
            <a:spAutoFit/>
          </a:bodyPr>
          <a:lstStyle/>
          <a:p>
            <a:r>
              <a:rPr lang="en-US" dirty="0" smtClean="0"/>
              <a:t>Note: </a:t>
            </a:r>
            <a:r>
              <a:rPr lang="en-US" dirty="0" smtClean="0"/>
              <a:t>these are </a:t>
            </a:r>
            <a:r>
              <a:rPr lang="en-US" i="1" u="sng" dirty="0" smtClean="0"/>
              <a:t>roles, not forms</a:t>
            </a:r>
            <a:r>
              <a:rPr lang="en-US" dirty="0" smtClean="0"/>
              <a:t>. The same piece of metadata can be descriptive and administrative, or structural and technical, depending on who’s reading it and why</a:t>
            </a:r>
            <a:endParaRPr lang="en-US" dirty="0"/>
          </a:p>
        </p:txBody>
      </p:sp>
      <p:sp>
        <p:nvSpPr>
          <p:cNvPr id="5" name="Left Arrow 4"/>
          <p:cNvSpPr/>
          <p:nvPr/>
        </p:nvSpPr>
        <p:spPr>
          <a:xfrm>
            <a:off x="3217334" y="2164292"/>
            <a:ext cx="1100666" cy="476250"/>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4910667" y="3206750"/>
            <a:ext cx="3776133" cy="1477328"/>
          </a:xfrm>
          <a:prstGeom prst="rect">
            <a:avLst/>
          </a:prstGeom>
          <a:noFill/>
        </p:spPr>
        <p:txBody>
          <a:bodyPr wrap="square" rtlCol="0">
            <a:spAutoFit/>
          </a:bodyPr>
          <a:lstStyle/>
          <a:p>
            <a:r>
              <a:rPr lang="en-US" dirty="0" smtClean="0"/>
              <a:t>For example:</a:t>
            </a:r>
          </a:p>
          <a:p>
            <a:r>
              <a:rPr lang="en-US" dirty="0" smtClean="0"/>
              <a:t>Date</a:t>
            </a:r>
            <a:r>
              <a:rPr lang="en-US" dirty="0" smtClean="0"/>
              <a:t>=1963 is descriptive metadata if you want data from that era, but administrative if you want to know when it enters the public domain</a:t>
            </a:r>
            <a:r>
              <a:rPr lang="en-US" dirty="0" smtClean="0"/>
              <a:t>.</a:t>
            </a:r>
          </a:p>
        </p:txBody>
      </p:sp>
    </p:spTree>
    <p:extLst>
      <p:ext uri="{BB962C8B-B14F-4D97-AF65-F5344CB8AC3E}">
        <p14:creationId xmlns:p14="http://schemas.microsoft.com/office/powerpoint/2010/main" val="3435277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Descriptive Metadata	</a:t>
            </a:r>
            <a:endParaRPr lang="en-US" dirty="0"/>
          </a:p>
        </p:txBody>
      </p:sp>
      <p:sp>
        <p:nvSpPr>
          <p:cNvPr id="3" name="Content Placeholder 2"/>
          <p:cNvSpPr>
            <a:spLocks noGrp="1"/>
          </p:cNvSpPr>
          <p:nvPr>
            <p:ph idx="1"/>
          </p:nvPr>
        </p:nvSpPr>
        <p:spPr>
          <a:xfrm>
            <a:off x="554895" y="1817311"/>
            <a:ext cx="8229600" cy="4525963"/>
          </a:xfrm>
        </p:spPr>
        <p:txBody>
          <a:bodyPr>
            <a:normAutofit/>
          </a:bodyPr>
          <a:lstStyle/>
          <a:p>
            <a:pPr marL="0" indent="0" algn="ctr">
              <a:buNone/>
            </a:pPr>
            <a:r>
              <a:rPr lang="en-US" dirty="0" smtClean="0"/>
              <a:t>… describes </a:t>
            </a:r>
            <a:r>
              <a:rPr lang="en-US" dirty="0"/>
              <a:t>a resource for purposes such as discovery and identification. It can include elements such as title, </a:t>
            </a:r>
            <a:r>
              <a:rPr lang="en-US" dirty="0" smtClean="0"/>
              <a:t>format, author</a:t>
            </a:r>
            <a:r>
              <a:rPr lang="en-US" dirty="0"/>
              <a:t> </a:t>
            </a:r>
            <a:r>
              <a:rPr lang="en-US" dirty="0" smtClean="0"/>
              <a:t>(s), keywords, spatial coverage, date, etc.</a:t>
            </a:r>
            <a:endParaRPr lang="en-US" dirty="0"/>
          </a:p>
          <a:p>
            <a:pPr marL="0" indent="0">
              <a:buNone/>
            </a:pPr>
            <a:endParaRPr lang="en-US" dirty="0"/>
          </a:p>
        </p:txBody>
      </p:sp>
    </p:spTree>
    <p:extLst>
      <p:ext uri="{BB962C8B-B14F-4D97-AF65-F5344CB8AC3E}">
        <p14:creationId xmlns:p14="http://schemas.microsoft.com/office/powerpoint/2010/main" val="30251531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idx="1"/>
          </p:nvPr>
        </p:nvSpPr>
        <p:spPr/>
        <p:txBody>
          <a:bodyPr/>
          <a:lstStyle/>
          <a:p>
            <a:endParaRPr lang="en-US"/>
          </a:p>
        </p:txBody>
      </p:sp>
      <p:sp>
        <p:nvSpPr>
          <p:cNvPr id="4" name="Rectangle 3"/>
          <p:cNvSpPr/>
          <p:nvPr/>
        </p:nvSpPr>
        <p:spPr>
          <a:xfrm>
            <a:off x="5494636" y="5550176"/>
            <a:ext cx="3649364" cy="215444"/>
          </a:xfrm>
          <a:prstGeom prst="rect">
            <a:avLst/>
          </a:prstGeom>
        </p:spPr>
        <p:txBody>
          <a:bodyPr wrap="square">
            <a:spAutoFit/>
          </a:bodyPr>
          <a:lstStyle/>
          <a:p>
            <a:r>
              <a:rPr lang="en-US" sz="800" dirty="0"/>
              <a:t>http://</a:t>
            </a:r>
            <a:r>
              <a:rPr lang="en-US" sz="800" dirty="0" err="1"/>
              <a:t>cera-www.dkrz.de</a:t>
            </a:r>
            <a:r>
              <a:rPr lang="en-US" sz="800" dirty="0"/>
              <a:t>/WDCC/</a:t>
            </a:r>
            <a:r>
              <a:rPr lang="en-US" sz="800" dirty="0" err="1"/>
              <a:t>ui</a:t>
            </a:r>
            <a:r>
              <a:rPr lang="en-US" sz="800" dirty="0"/>
              <a:t>/</a:t>
            </a:r>
            <a:r>
              <a:rPr lang="en-US" sz="800" dirty="0" err="1"/>
              <a:t>Compact.jsp?acronym</a:t>
            </a:r>
            <a:r>
              <a:rPr lang="en-US" sz="800" dirty="0"/>
              <a:t>=CCSRNIES_SRES_B2</a:t>
            </a:r>
          </a:p>
        </p:txBody>
      </p:sp>
      <p:pic>
        <p:nvPicPr>
          <p:cNvPr id="5" name="Picture 4" descr="Screen Shot 2015-01-23 at 4.40.2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49" y="0"/>
            <a:ext cx="9144000" cy="6857999"/>
          </a:xfrm>
          <a:prstGeom prst="rect">
            <a:avLst/>
          </a:prstGeom>
        </p:spPr>
      </p:pic>
    </p:spTree>
    <p:extLst>
      <p:ext uri="{BB962C8B-B14F-4D97-AF65-F5344CB8AC3E}">
        <p14:creationId xmlns:p14="http://schemas.microsoft.com/office/powerpoint/2010/main" val="9862090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5-01-23 at 4.42.1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234" y="1035039"/>
            <a:ext cx="8350272" cy="4204378"/>
          </a:xfrm>
          <a:prstGeom prst="rect">
            <a:avLst/>
          </a:prstGeom>
        </p:spPr>
      </p:pic>
    </p:spTree>
    <p:extLst>
      <p:ext uri="{BB962C8B-B14F-4D97-AF65-F5344CB8AC3E}">
        <p14:creationId xmlns:p14="http://schemas.microsoft.com/office/powerpoint/2010/main" val="25080944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Structural Metadata</a:t>
            </a:r>
            <a:endParaRPr lang="en-US" dirty="0"/>
          </a:p>
        </p:txBody>
      </p:sp>
      <p:sp>
        <p:nvSpPr>
          <p:cNvPr id="3" name="Content Placeholder 2"/>
          <p:cNvSpPr>
            <a:spLocks noGrp="1"/>
          </p:cNvSpPr>
          <p:nvPr>
            <p:ph idx="1"/>
          </p:nvPr>
        </p:nvSpPr>
        <p:spPr/>
        <p:txBody>
          <a:bodyPr/>
          <a:lstStyle/>
          <a:p>
            <a:pPr marL="0" indent="0" algn="ctr">
              <a:buNone/>
            </a:pPr>
            <a:r>
              <a:rPr lang="en-US" dirty="0" smtClean="0"/>
              <a:t>…indicates </a:t>
            </a:r>
            <a:r>
              <a:rPr lang="en-US" dirty="0"/>
              <a:t>how compound objects are put together, for example, how pages are ordered to form </a:t>
            </a:r>
            <a:r>
              <a:rPr lang="en-US" dirty="0" smtClean="0"/>
              <a:t>chapters, or, how different observation events were combined for a “set” of data observations, etc. </a:t>
            </a:r>
            <a:endParaRPr lang="en-US" dirty="0"/>
          </a:p>
        </p:txBody>
      </p:sp>
    </p:spTree>
    <p:extLst>
      <p:ext uri="{BB962C8B-B14F-4D97-AF65-F5344CB8AC3E}">
        <p14:creationId xmlns:p14="http://schemas.microsoft.com/office/powerpoint/2010/main" val="12249465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Structural Metadata</a:t>
            </a:r>
            <a:endParaRPr lang="en-US" dirty="0"/>
          </a:p>
        </p:txBody>
      </p:sp>
      <p:sp>
        <p:nvSpPr>
          <p:cNvPr id="3" name="Content Placeholder 2"/>
          <p:cNvSpPr>
            <a:spLocks noGrp="1"/>
          </p:cNvSpPr>
          <p:nvPr>
            <p:ph idx="1"/>
          </p:nvPr>
        </p:nvSpPr>
        <p:spPr/>
        <p:txBody>
          <a:bodyPr/>
          <a:lstStyle/>
          <a:p>
            <a:pPr marL="0" indent="0" algn="ctr">
              <a:buNone/>
            </a:pPr>
            <a:r>
              <a:rPr lang="en-US" dirty="0" smtClean="0"/>
              <a:t>…indicates </a:t>
            </a:r>
            <a:r>
              <a:rPr lang="en-US" dirty="0"/>
              <a:t>how compound objects are put together, for example, how pages are ordered to form </a:t>
            </a:r>
            <a:r>
              <a:rPr lang="en-US" dirty="0" smtClean="0"/>
              <a:t>chapters, or, how different observation events were combined for a “set” of data observations, etc</a:t>
            </a:r>
            <a:r>
              <a:rPr lang="en-US" dirty="0" smtClean="0"/>
              <a:t>.</a:t>
            </a:r>
          </a:p>
          <a:p>
            <a:pPr marL="0" indent="0" algn="ctr">
              <a:buNone/>
            </a:pPr>
            <a:endParaRPr lang="en-US" dirty="0"/>
          </a:p>
          <a:p>
            <a:pPr marL="0" indent="0" algn="ctr">
              <a:buNone/>
            </a:pPr>
            <a:r>
              <a:rPr lang="en-US" dirty="0" err="1" smtClean="0"/>
              <a:t>Dr</a:t>
            </a:r>
            <a:r>
              <a:rPr lang="en-US" dirty="0" smtClean="0"/>
              <a:t> </a:t>
            </a:r>
            <a:r>
              <a:rPr lang="en-US" dirty="0" err="1" smtClean="0"/>
              <a:t>Downie</a:t>
            </a:r>
            <a:r>
              <a:rPr lang="en-US" dirty="0" smtClean="0"/>
              <a:t> will discuss this further in the next lecture</a:t>
            </a:r>
            <a:r>
              <a:rPr lang="en-US" dirty="0" smtClean="0"/>
              <a:t> </a:t>
            </a:r>
            <a:endParaRPr lang="en-US" dirty="0"/>
          </a:p>
        </p:txBody>
      </p:sp>
    </p:spTree>
    <p:extLst>
      <p:ext uri="{BB962C8B-B14F-4D97-AF65-F5344CB8AC3E}">
        <p14:creationId xmlns:p14="http://schemas.microsoft.com/office/powerpoint/2010/main" val="39847097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Administrative Metadata</a:t>
            </a:r>
            <a:endParaRPr lang="en-US" dirty="0"/>
          </a:p>
        </p:txBody>
      </p:sp>
      <p:sp>
        <p:nvSpPr>
          <p:cNvPr id="3" name="Content Placeholder 2"/>
          <p:cNvSpPr>
            <a:spLocks noGrp="1"/>
          </p:cNvSpPr>
          <p:nvPr>
            <p:ph idx="1"/>
          </p:nvPr>
        </p:nvSpPr>
        <p:spPr/>
        <p:txBody>
          <a:bodyPr/>
          <a:lstStyle/>
          <a:p>
            <a:pPr marL="0" indent="0" algn="ctr">
              <a:buNone/>
            </a:pPr>
            <a:r>
              <a:rPr lang="en-US" dirty="0" smtClean="0"/>
              <a:t>…provides </a:t>
            </a:r>
            <a:r>
              <a:rPr lang="en-US" dirty="0"/>
              <a:t>information to help manage a resource, such as when and how it was created, file type and other technical information, and who can access it. </a:t>
            </a:r>
          </a:p>
        </p:txBody>
      </p:sp>
    </p:spTree>
    <p:extLst>
      <p:ext uri="{BB962C8B-B14F-4D97-AF65-F5344CB8AC3E}">
        <p14:creationId xmlns:p14="http://schemas.microsoft.com/office/powerpoint/2010/main" val="42439261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Subsets of Admin. Metadata</a:t>
            </a:r>
            <a:endParaRPr lang="en-US" dirty="0"/>
          </a:p>
        </p:txBody>
      </p:sp>
      <p:sp>
        <p:nvSpPr>
          <p:cNvPr id="3" name="Content Placeholder 2"/>
          <p:cNvSpPr>
            <a:spLocks noGrp="1"/>
          </p:cNvSpPr>
          <p:nvPr>
            <p:ph idx="1"/>
          </p:nvPr>
        </p:nvSpPr>
        <p:spPr>
          <a:xfrm>
            <a:off x="457200" y="1600201"/>
            <a:ext cx="8229600" cy="4038600"/>
          </a:xfrm>
        </p:spPr>
        <p:txBody>
          <a:bodyPr>
            <a:normAutofit lnSpcReduction="10000"/>
          </a:bodyPr>
          <a:lstStyle/>
          <a:p>
            <a:pPr marL="0" indent="0">
              <a:buNone/>
            </a:pPr>
            <a:r>
              <a:rPr lang="en-US" sz="2800" b="1" dirty="0" smtClean="0"/>
              <a:t>Rights </a:t>
            </a:r>
            <a:r>
              <a:rPr lang="en-US" sz="2800" b="1" dirty="0"/>
              <a:t>management metadata</a:t>
            </a:r>
            <a:r>
              <a:rPr lang="en-US" sz="2800" dirty="0"/>
              <a:t>, which deals with intellectual property </a:t>
            </a:r>
            <a:r>
              <a:rPr lang="en-US" sz="2800" dirty="0" smtClean="0"/>
              <a:t>rights</a:t>
            </a:r>
            <a:r>
              <a:rPr lang="en-US" sz="2800" dirty="0"/>
              <a:t> </a:t>
            </a:r>
            <a:r>
              <a:rPr lang="en-US" sz="2800" dirty="0" smtClean="0"/>
              <a:t>(note: often embedded in preservation metadata)</a:t>
            </a:r>
            <a:endParaRPr lang="en-US" sz="2800" dirty="0"/>
          </a:p>
          <a:p>
            <a:pPr marL="0" indent="0">
              <a:buNone/>
            </a:pPr>
            <a:endParaRPr lang="en-US" sz="2800" dirty="0" smtClean="0"/>
          </a:p>
          <a:p>
            <a:pPr marL="0" indent="0">
              <a:buNone/>
            </a:pPr>
            <a:r>
              <a:rPr lang="en-US" sz="2800" b="1" dirty="0" smtClean="0"/>
              <a:t>Preservation </a:t>
            </a:r>
            <a:r>
              <a:rPr lang="en-US" sz="2800" b="1" dirty="0"/>
              <a:t>metadata</a:t>
            </a:r>
            <a:r>
              <a:rPr lang="en-US" sz="2800" dirty="0"/>
              <a:t>, which contains information needed to archive and preserve a resource</a:t>
            </a:r>
            <a:r>
              <a:rPr lang="en-US" sz="2800" dirty="0" smtClean="0"/>
              <a:t>.</a:t>
            </a:r>
          </a:p>
          <a:p>
            <a:pPr marL="0" indent="0">
              <a:buNone/>
            </a:pPr>
            <a:endParaRPr lang="en-US" sz="2800" dirty="0"/>
          </a:p>
          <a:p>
            <a:pPr marL="0" indent="0">
              <a:buNone/>
            </a:pPr>
            <a:r>
              <a:rPr lang="en-US" sz="2800" b="1" dirty="0" smtClean="0"/>
              <a:t>Provenance metadata</a:t>
            </a:r>
            <a:r>
              <a:rPr lang="en-US" sz="2800" dirty="0" smtClean="0"/>
              <a:t>, which contains information about where the data came from and how it was created</a:t>
            </a:r>
            <a:endParaRPr lang="en-US" sz="2800" dirty="0"/>
          </a:p>
        </p:txBody>
      </p:sp>
    </p:spTree>
    <p:extLst>
      <p:ext uri="{BB962C8B-B14F-4D97-AF65-F5344CB8AC3E}">
        <p14:creationId xmlns:p14="http://schemas.microsoft.com/office/powerpoint/2010/main" val="268217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Domains</a:t>
            </a:r>
            <a:endParaRPr lang="en-US" dirty="0"/>
          </a:p>
        </p:txBody>
      </p:sp>
      <p:sp>
        <p:nvSpPr>
          <p:cNvPr id="3" name="Content Placeholder 2"/>
          <p:cNvSpPr>
            <a:spLocks noGrp="1"/>
          </p:cNvSpPr>
          <p:nvPr>
            <p:ph idx="1"/>
          </p:nvPr>
        </p:nvSpPr>
        <p:spPr>
          <a:xfrm>
            <a:off x="457200" y="1600201"/>
            <a:ext cx="8229600" cy="4178300"/>
          </a:xfrm>
        </p:spPr>
        <p:txBody>
          <a:bodyPr>
            <a:normAutofit lnSpcReduction="10000"/>
          </a:bodyPr>
          <a:lstStyle/>
          <a:p>
            <a:r>
              <a:rPr lang="en-US" dirty="0" smtClean="0"/>
              <a:t>Per Jane Greenberg’s MODAL Framework, metadata may have an</a:t>
            </a:r>
          </a:p>
          <a:p>
            <a:pPr lvl="1"/>
            <a:r>
              <a:rPr lang="en-US" dirty="0" smtClean="0"/>
              <a:t>Environmental Domain (community that the scheme serves)</a:t>
            </a:r>
          </a:p>
          <a:p>
            <a:pPr lvl="1"/>
            <a:r>
              <a:rPr lang="en-US" dirty="0" smtClean="0"/>
              <a:t>Object Class Domain (a class of object [e.g., social science data] to which it applies)</a:t>
            </a:r>
          </a:p>
          <a:p>
            <a:pPr lvl="1"/>
            <a:r>
              <a:rPr lang="en-US" dirty="0" smtClean="0"/>
              <a:t>Object Format Domain (a set of objects, determined by composition [e.g., multimedia data] to which it applies)</a:t>
            </a:r>
            <a:endParaRPr lang="en-US" dirty="0"/>
          </a:p>
        </p:txBody>
      </p:sp>
    </p:spTree>
    <p:extLst>
      <p:ext uri="{BB962C8B-B14F-4D97-AF65-F5344CB8AC3E}">
        <p14:creationId xmlns:p14="http://schemas.microsoft.com/office/powerpoint/2010/main" val="1054263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Basic concepts &amp; metadata classes</a:t>
            </a:r>
          </a:p>
          <a:p>
            <a:r>
              <a:rPr lang="en-US" dirty="0" smtClean="0"/>
              <a:t>Metadata for data curation</a:t>
            </a:r>
          </a:p>
          <a:p>
            <a:r>
              <a:rPr lang="en-US" dirty="0" smtClean="0"/>
              <a:t>Standards to consider</a:t>
            </a:r>
          </a:p>
          <a:p>
            <a:r>
              <a:rPr lang="en-US" dirty="0" smtClean="0"/>
              <a:t>The </a:t>
            </a:r>
            <a:r>
              <a:rPr lang="en-US" dirty="0" err="1" smtClean="0"/>
              <a:t>DataCite</a:t>
            </a:r>
            <a:r>
              <a:rPr lang="en-US" dirty="0" smtClean="0"/>
              <a:t> metadata kernel</a:t>
            </a:r>
          </a:p>
          <a:p>
            <a:r>
              <a:rPr lang="en-US" dirty="0" smtClean="0"/>
              <a:t>Application</a:t>
            </a:r>
          </a:p>
          <a:p>
            <a:endParaRPr lang="en-US" dirty="0"/>
          </a:p>
        </p:txBody>
      </p:sp>
    </p:spTree>
    <p:extLst>
      <p:ext uri="{BB962C8B-B14F-4D97-AF65-F5344CB8AC3E}">
        <p14:creationId xmlns:p14="http://schemas.microsoft.com/office/powerpoint/2010/main" val="34811368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Domains</a:t>
            </a:r>
            <a:endParaRPr lang="en-US" dirty="0"/>
          </a:p>
        </p:txBody>
      </p:sp>
      <p:sp>
        <p:nvSpPr>
          <p:cNvPr id="3" name="Content Placeholder 2"/>
          <p:cNvSpPr>
            <a:spLocks noGrp="1"/>
          </p:cNvSpPr>
          <p:nvPr>
            <p:ph idx="1"/>
          </p:nvPr>
        </p:nvSpPr>
        <p:spPr/>
        <p:txBody>
          <a:bodyPr/>
          <a:lstStyle/>
          <a:p>
            <a:r>
              <a:rPr lang="en-US" dirty="0" smtClean="0"/>
              <a:t>Any given schema might be applicable in:</a:t>
            </a:r>
          </a:p>
          <a:p>
            <a:pPr lvl="1"/>
            <a:r>
              <a:rPr lang="en-US" dirty="0" smtClean="0"/>
              <a:t>Multiple Environmental Domains</a:t>
            </a:r>
          </a:p>
          <a:p>
            <a:pPr lvl="1"/>
            <a:r>
              <a:rPr lang="en-US" dirty="0" smtClean="0"/>
              <a:t>Multiple Object Class Domains</a:t>
            </a:r>
          </a:p>
          <a:p>
            <a:pPr lvl="1"/>
            <a:r>
              <a:rPr lang="en-US" dirty="0" smtClean="0"/>
              <a:t>Multiple Object Format Domains</a:t>
            </a:r>
            <a:endParaRPr lang="en-US" dirty="0"/>
          </a:p>
        </p:txBody>
      </p:sp>
      <p:pic>
        <p:nvPicPr>
          <p:cNvPr id="5" name="Picture 4"/>
          <p:cNvPicPr>
            <a:picLocks noChangeAspect="1"/>
          </p:cNvPicPr>
          <p:nvPr/>
        </p:nvPicPr>
        <p:blipFill>
          <a:blip r:embed="rId3"/>
          <a:stretch>
            <a:fillRect/>
          </a:stretch>
        </p:blipFill>
        <p:spPr>
          <a:xfrm rot="5400000">
            <a:off x="6074731" y="2953685"/>
            <a:ext cx="2985223" cy="2238918"/>
          </a:xfrm>
          <a:prstGeom prst="rect">
            <a:avLst/>
          </a:prstGeom>
        </p:spPr>
      </p:pic>
      <p:pic>
        <p:nvPicPr>
          <p:cNvPr id="6" name="Picture 5"/>
          <p:cNvPicPr>
            <a:picLocks noChangeAspect="1"/>
          </p:cNvPicPr>
          <p:nvPr/>
        </p:nvPicPr>
        <p:blipFill>
          <a:blip r:embed="rId4"/>
          <a:stretch>
            <a:fillRect/>
          </a:stretch>
        </p:blipFill>
        <p:spPr>
          <a:xfrm>
            <a:off x="3343852" y="3687435"/>
            <a:ext cx="2886931" cy="2041150"/>
          </a:xfrm>
          <a:prstGeom prst="rect">
            <a:avLst/>
          </a:prstGeom>
        </p:spPr>
      </p:pic>
    </p:spTree>
    <p:extLst>
      <p:ext uri="{BB962C8B-B14F-4D97-AF65-F5344CB8AC3E}">
        <p14:creationId xmlns:p14="http://schemas.microsoft.com/office/powerpoint/2010/main" val="4683936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a:solidFill>
                  <a:schemeClr val="bg1">
                    <a:lumMod val="85000"/>
                  </a:schemeClr>
                </a:solidFill>
              </a:rPr>
              <a:t>Basic concepts &amp; metadata classes</a:t>
            </a:r>
          </a:p>
          <a:p>
            <a:r>
              <a:rPr lang="en-US" dirty="0" smtClean="0"/>
              <a:t>Metadata for data curation</a:t>
            </a:r>
          </a:p>
          <a:p>
            <a:r>
              <a:rPr lang="en-US" dirty="0" smtClean="0">
                <a:solidFill>
                  <a:schemeClr val="bg1">
                    <a:lumMod val="85000"/>
                  </a:schemeClr>
                </a:solidFill>
              </a:rPr>
              <a:t>Standards to consider</a:t>
            </a:r>
          </a:p>
          <a:p>
            <a:r>
              <a:rPr lang="en-US" dirty="0" smtClean="0">
                <a:solidFill>
                  <a:schemeClr val="bg1">
                    <a:lumMod val="85000"/>
                  </a:schemeClr>
                </a:solidFill>
              </a:rPr>
              <a:t>The </a:t>
            </a:r>
            <a:r>
              <a:rPr lang="en-US" dirty="0" err="1" smtClean="0">
                <a:solidFill>
                  <a:schemeClr val="bg1">
                    <a:lumMod val="85000"/>
                  </a:schemeClr>
                </a:solidFill>
              </a:rPr>
              <a:t>DataCite</a:t>
            </a:r>
            <a:r>
              <a:rPr lang="en-US" dirty="0" smtClean="0">
                <a:solidFill>
                  <a:schemeClr val="bg1">
                    <a:lumMod val="85000"/>
                  </a:schemeClr>
                </a:solidFill>
              </a:rPr>
              <a:t> metadata kernel</a:t>
            </a:r>
          </a:p>
          <a:p>
            <a:r>
              <a:rPr lang="en-US" dirty="0" smtClean="0">
                <a:solidFill>
                  <a:schemeClr val="bg1">
                    <a:lumMod val="85000"/>
                  </a:schemeClr>
                </a:solidFill>
              </a:rPr>
              <a:t>Application</a:t>
            </a:r>
          </a:p>
          <a:p>
            <a:endParaRPr lang="en-US" dirty="0">
              <a:solidFill>
                <a:schemeClr val="bg1">
                  <a:lumMod val="85000"/>
                </a:schemeClr>
              </a:solidFill>
            </a:endParaRPr>
          </a:p>
        </p:txBody>
      </p:sp>
    </p:spTree>
    <p:extLst>
      <p:ext uri="{BB962C8B-B14F-4D97-AF65-F5344CB8AC3E}">
        <p14:creationId xmlns:p14="http://schemas.microsoft.com/office/powerpoint/2010/main" val="266116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47139" y="158235"/>
            <a:ext cx="8406220" cy="5401653"/>
          </a:xfrm>
          <a:prstGeom prst="rect">
            <a:avLst/>
          </a:prstGeom>
        </p:spPr>
      </p:pic>
    </p:spTree>
    <p:extLst>
      <p:ext uri="{BB962C8B-B14F-4D97-AF65-F5344CB8AC3E}">
        <p14:creationId xmlns:p14="http://schemas.microsoft.com/office/powerpoint/2010/main" val="11600045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682093" y="232550"/>
            <a:ext cx="4065160" cy="5420213"/>
          </a:xfrm>
          <a:prstGeom prst="rect">
            <a:avLst/>
          </a:prstGeom>
        </p:spPr>
      </p:pic>
    </p:spTree>
    <p:extLst>
      <p:ext uri="{BB962C8B-B14F-4D97-AF65-F5344CB8AC3E}">
        <p14:creationId xmlns:p14="http://schemas.microsoft.com/office/powerpoint/2010/main" val="8669599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Data Curation: Metadata Functions</a:t>
            </a:r>
            <a:endParaRPr lang="en-US"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3"/>
          <a:stretch>
            <a:fillRect/>
          </a:stretch>
        </p:blipFill>
        <p:spPr>
          <a:xfrm>
            <a:off x="2449286" y="1600200"/>
            <a:ext cx="4308930" cy="3860083"/>
          </a:xfrm>
          <a:prstGeom prst="rect">
            <a:avLst/>
          </a:prstGeom>
        </p:spPr>
      </p:pic>
    </p:spTree>
    <p:extLst>
      <p:ext uri="{BB962C8B-B14F-4D97-AF65-F5344CB8AC3E}">
        <p14:creationId xmlns:p14="http://schemas.microsoft.com/office/powerpoint/2010/main" val="2443965530"/>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Data Curation: Metadata Functions</a:t>
            </a:r>
            <a:endParaRPr lang="en-US" dirty="0"/>
          </a:p>
        </p:txBody>
      </p:sp>
      <p:sp>
        <p:nvSpPr>
          <p:cNvPr id="3" name="Content Placeholder 2"/>
          <p:cNvSpPr>
            <a:spLocks noGrp="1"/>
          </p:cNvSpPr>
          <p:nvPr>
            <p:ph idx="1"/>
          </p:nvPr>
        </p:nvSpPr>
        <p:spPr>
          <a:xfrm>
            <a:off x="457200" y="1600200"/>
            <a:ext cx="8229600" cy="4188883"/>
          </a:xfrm>
        </p:spPr>
        <p:txBody>
          <a:bodyPr/>
          <a:lstStyle/>
          <a:p>
            <a:r>
              <a:rPr lang="en-US" dirty="0" smtClean="0"/>
              <a:t>Full Lifecycle Actions</a:t>
            </a:r>
          </a:p>
          <a:p>
            <a:pPr lvl="1"/>
            <a:r>
              <a:rPr lang="en-US" i="1" dirty="0" smtClean="0"/>
              <a:t>Preservation Planning:</a:t>
            </a:r>
            <a:r>
              <a:rPr lang="en-US" dirty="0" smtClean="0"/>
              <a:t> plan for management &amp; administration of all lifecycle actions</a:t>
            </a:r>
          </a:p>
          <a:p>
            <a:pPr lvl="1"/>
            <a:r>
              <a:rPr lang="en-US" i="1" dirty="0" smtClean="0"/>
              <a:t>Community Watch &amp; Participation:</a:t>
            </a:r>
            <a:r>
              <a:rPr lang="en-US" dirty="0" smtClean="0"/>
              <a:t> monitor community activities and participate in development of standards/tools/software</a:t>
            </a:r>
          </a:p>
          <a:p>
            <a:pPr lvl="1"/>
            <a:r>
              <a:rPr lang="en-US" i="1" dirty="0" smtClean="0"/>
              <a:t>Curate &amp; Preserve:</a:t>
            </a:r>
            <a:r>
              <a:rPr lang="en-US" dirty="0" smtClean="0"/>
              <a:t> undertake management &amp; administration of data throughout its lifecycle</a:t>
            </a:r>
          </a:p>
          <a:p>
            <a:endParaRPr lang="en-US" dirty="0"/>
          </a:p>
        </p:txBody>
      </p:sp>
    </p:spTree>
    <p:extLst>
      <p:ext uri="{BB962C8B-B14F-4D97-AF65-F5344CB8AC3E}">
        <p14:creationId xmlns:p14="http://schemas.microsoft.com/office/powerpoint/2010/main" val="10501353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Data Curation: Metadata Functions</a:t>
            </a:r>
            <a:endParaRPr lang="en-US" dirty="0"/>
          </a:p>
        </p:txBody>
      </p:sp>
      <p:sp>
        <p:nvSpPr>
          <p:cNvPr id="3" name="Content Placeholder 2"/>
          <p:cNvSpPr>
            <a:spLocks noGrp="1"/>
          </p:cNvSpPr>
          <p:nvPr>
            <p:ph idx="1"/>
          </p:nvPr>
        </p:nvSpPr>
        <p:spPr>
          <a:xfrm>
            <a:off x="457200" y="1651000"/>
            <a:ext cx="8229600" cy="4178300"/>
          </a:xfrm>
        </p:spPr>
        <p:txBody>
          <a:bodyPr>
            <a:normAutofit lnSpcReduction="10000"/>
          </a:bodyPr>
          <a:lstStyle/>
          <a:p>
            <a:r>
              <a:rPr lang="en-US" dirty="0" smtClean="0"/>
              <a:t>Full Lifecycle Actions</a:t>
            </a:r>
          </a:p>
          <a:p>
            <a:pPr lvl="1"/>
            <a:r>
              <a:rPr lang="en-US" i="1" dirty="0" smtClean="0"/>
              <a:t>Preservation Planning:</a:t>
            </a:r>
          </a:p>
          <a:p>
            <a:pPr lvl="2"/>
            <a:r>
              <a:rPr lang="en-US" dirty="0" smtClean="0"/>
              <a:t>Description Metadata: what do I have?</a:t>
            </a:r>
          </a:p>
          <a:p>
            <a:pPr lvl="2"/>
            <a:r>
              <a:rPr lang="en-US" dirty="0" smtClean="0"/>
              <a:t>Administrative Metadata: what legal control do I have?</a:t>
            </a:r>
          </a:p>
          <a:p>
            <a:pPr lvl="2"/>
            <a:r>
              <a:rPr lang="en-US" dirty="0" smtClean="0"/>
              <a:t>Technical Metadata: what do I need to use it?</a:t>
            </a:r>
          </a:p>
          <a:p>
            <a:pPr lvl="2"/>
            <a:r>
              <a:rPr lang="en-US" dirty="0" smtClean="0"/>
              <a:t>Structural Metadata: where can I find all of it?</a:t>
            </a:r>
          </a:p>
          <a:p>
            <a:pPr lvl="2"/>
            <a:r>
              <a:rPr lang="en-US" dirty="0" smtClean="0"/>
              <a:t>Preservation Metadata: how can I vouch for it to users?</a:t>
            </a:r>
          </a:p>
          <a:p>
            <a:pPr lvl="1"/>
            <a:r>
              <a:rPr lang="en-US" i="1" dirty="0" smtClean="0"/>
              <a:t>Community Watch &amp; Participation:</a:t>
            </a:r>
            <a:endParaRPr lang="en-US" dirty="0" smtClean="0"/>
          </a:p>
          <a:p>
            <a:pPr lvl="1"/>
            <a:r>
              <a:rPr lang="en-US" i="1" dirty="0" smtClean="0"/>
              <a:t>Curate &amp; Preserve:</a:t>
            </a:r>
            <a:endParaRPr lang="en-US" dirty="0" smtClean="0"/>
          </a:p>
          <a:p>
            <a:endParaRPr lang="en-US" dirty="0"/>
          </a:p>
        </p:txBody>
      </p:sp>
    </p:spTree>
    <p:extLst>
      <p:ext uri="{BB962C8B-B14F-4D97-AF65-F5344CB8AC3E}">
        <p14:creationId xmlns:p14="http://schemas.microsoft.com/office/powerpoint/2010/main" val="3898974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Data Curation: Metadata Functions</a:t>
            </a:r>
            <a:endParaRPr lang="en-US" dirty="0"/>
          </a:p>
        </p:txBody>
      </p:sp>
      <p:sp>
        <p:nvSpPr>
          <p:cNvPr id="3" name="Content Placeholder 2"/>
          <p:cNvSpPr>
            <a:spLocks noGrp="1"/>
          </p:cNvSpPr>
          <p:nvPr>
            <p:ph idx="1"/>
          </p:nvPr>
        </p:nvSpPr>
        <p:spPr>
          <a:xfrm>
            <a:off x="457200" y="1684866"/>
            <a:ext cx="8229600" cy="3970867"/>
          </a:xfrm>
        </p:spPr>
        <p:txBody>
          <a:bodyPr>
            <a:normAutofit fontScale="62500" lnSpcReduction="20000"/>
          </a:bodyPr>
          <a:lstStyle/>
          <a:p>
            <a:r>
              <a:rPr lang="en-US" sz="4100" dirty="0" smtClean="0"/>
              <a:t>Full Lifecycle Actions</a:t>
            </a:r>
          </a:p>
          <a:p>
            <a:pPr lvl="1"/>
            <a:r>
              <a:rPr lang="en-US" sz="3600" i="1" dirty="0" smtClean="0"/>
              <a:t>Preservation </a:t>
            </a:r>
            <a:r>
              <a:rPr lang="en-US" sz="3600" i="1" dirty="0" smtClean="0"/>
              <a:t>Planning:</a:t>
            </a:r>
            <a:endParaRPr lang="en-US" sz="3600" dirty="0" smtClean="0"/>
          </a:p>
          <a:p>
            <a:pPr lvl="1"/>
            <a:r>
              <a:rPr lang="en-US" sz="3600" i="1" dirty="0" smtClean="0"/>
              <a:t>Community Watch &amp; Participation:</a:t>
            </a:r>
          </a:p>
          <a:p>
            <a:pPr lvl="2"/>
            <a:r>
              <a:rPr lang="en-US" sz="2900" dirty="0" smtClean="0"/>
              <a:t>Description Metadata: what do I have, and how does that align with what the community wants?</a:t>
            </a:r>
          </a:p>
          <a:p>
            <a:pPr lvl="2"/>
            <a:r>
              <a:rPr lang="en-US" sz="2900" dirty="0" smtClean="0"/>
              <a:t>Administrative Metadata: what legal control do I have, and does that support the community’s current needs?</a:t>
            </a:r>
          </a:p>
          <a:p>
            <a:pPr lvl="2"/>
            <a:r>
              <a:rPr lang="en-US" sz="2900" dirty="0" smtClean="0"/>
              <a:t>Technical Metadata: what do I need to use it, and can I support my community’s use requirements? Are new standards/tools/software desirable?</a:t>
            </a:r>
          </a:p>
          <a:p>
            <a:pPr lvl="2"/>
            <a:r>
              <a:rPr lang="en-US" sz="2900" dirty="0" smtClean="0"/>
              <a:t>Structural Metadata: where can I find all of it and is its arrangement suitable for community needs?</a:t>
            </a:r>
          </a:p>
          <a:p>
            <a:pPr lvl="2"/>
            <a:r>
              <a:rPr lang="en-US" sz="2900" dirty="0" smtClean="0"/>
              <a:t>Preservation Metadata: how can I vouch for it to users? Can I do so to my community’s satisfaction?</a:t>
            </a:r>
          </a:p>
          <a:p>
            <a:pPr marL="0" indent="0">
              <a:buNone/>
            </a:pPr>
            <a:endParaRPr lang="en-US" dirty="0"/>
          </a:p>
        </p:txBody>
      </p:sp>
    </p:spTree>
    <p:extLst>
      <p:ext uri="{BB962C8B-B14F-4D97-AF65-F5344CB8AC3E}">
        <p14:creationId xmlns:p14="http://schemas.microsoft.com/office/powerpoint/2010/main" val="21199899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Data Curation: Metadata Functions</a:t>
            </a:r>
            <a:endParaRPr lang="en-US" dirty="0"/>
          </a:p>
        </p:txBody>
      </p:sp>
      <p:sp>
        <p:nvSpPr>
          <p:cNvPr id="3" name="Content Placeholder 2"/>
          <p:cNvSpPr>
            <a:spLocks noGrp="1"/>
          </p:cNvSpPr>
          <p:nvPr>
            <p:ph idx="1"/>
          </p:nvPr>
        </p:nvSpPr>
        <p:spPr>
          <a:xfrm>
            <a:off x="457200" y="1684866"/>
            <a:ext cx="8229600" cy="4004734"/>
          </a:xfrm>
        </p:spPr>
        <p:txBody>
          <a:bodyPr>
            <a:normAutofit fontScale="77500" lnSpcReduction="20000"/>
          </a:bodyPr>
          <a:lstStyle/>
          <a:p>
            <a:r>
              <a:rPr lang="en-US" sz="3500" dirty="0" smtClean="0"/>
              <a:t>Full Lifecycle Actions</a:t>
            </a:r>
          </a:p>
          <a:p>
            <a:pPr lvl="1"/>
            <a:r>
              <a:rPr lang="en-US" sz="3000" i="1" dirty="0" smtClean="0"/>
              <a:t>Preservation Planning:</a:t>
            </a:r>
          </a:p>
          <a:p>
            <a:pPr lvl="1"/>
            <a:r>
              <a:rPr lang="en-US" sz="3000" i="1" dirty="0" smtClean="0"/>
              <a:t>Community Watch &amp; Participation:</a:t>
            </a:r>
            <a:endParaRPr lang="en-US" sz="3000" dirty="0" smtClean="0"/>
          </a:p>
          <a:p>
            <a:pPr lvl="1"/>
            <a:r>
              <a:rPr lang="en-US" sz="3000" i="1" dirty="0" smtClean="0"/>
              <a:t>Curate &amp; Preserve:</a:t>
            </a:r>
          </a:p>
          <a:p>
            <a:pPr lvl="2"/>
            <a:r>
              <a:rPr lang="en-US" dirty="0" smtClean="0"/>
              <a:t>Description Metadata: Establish identity, enable access and annotation</a:t>
            </a:r>
          </a:p>
          <a:p>
            <a:pPr lvl="2"/>
            <a:r>
              <a:rPr lang="en-US" dirty="0" smtClean="0"/>
              <a:t>Administrative Metadata: Establish rights &amp; permissions for curation/preservation activities and use/re-use</a:t>
            </a:r>
          </a:p>
          <a:p>
            <a:pPr lvl="2"/>
            <a:r>
              <a:rPr lang="en-US" dirty="0" smtClean="0"/>
              <a:t>Technical Metadata: Establish integrity, enable necessary preservation activities, e.g., reformatting, migration</a:t>
            </a:r>
          </a:p>
          <a:p>
            <a:pPr lvl="2"/>
            <a:r>
              <a:rPr lang="en-US" dirty="0" smtClean="0"/>
              <a:t>Structural Metadata: Support all other activities</a:t>
            </a:r>
          </a:p>
          <a:p>
            <a:pPr lvl="2"/>
            <a:r>
              <a:rPr lang="en-US" dirty="0" smtClean="0"/>
              <a:t>Preservation Metadata: Enable continued ability to vouch for authenticity of data</a:t>
            </a:r>
          </a:p>
          <a:p>
            <a:pPr lvl="1"/>
            <a:endParaRPr lang="en-US" dirty="0" smtClean="0"/>
          </a:p>
          <a:p>
            <a:endParaRPr lang="en-US" dirty="0"/>
          </a:p>
        </p:txBody>
      </p:sp>
    </p:spTree>
    <p:extLst>
      <p:ext uri="{BB962C8B-B14F-4D97-AF65-F5344CB8AC3E}">
        <p14:creationId xmlns:p14="http://schemas.microsoft.com/office/powerpoint/2010/main" val="4693043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Data Curation: Metadata Functions</a:t>
            </a:r>
            <a:endParaRPr lang="en-US" dirty="0"/>
          </a:p>
        </p:txBody>
      </p:sp>
      <p:sp>
        <p:nvSpPr>
          <p:cNvPr id="3" name="Content Placeholder 2"/>
          <p:cNvSpPr>
            <a:spLocks noGrp="1"/>
          </p:cNvSpPr>
          <p:nvPr>
            <p:ph idx="1"/>
          </p:nvPr>
        </p:nvSpPr>
        <p:spPr>
          <a:xfrm>
            <a:off x="457200" y="1600200"/>
            <a:ext cx="8229600" cy="4188883"/>
          </a:xfrm>
        </p:spPr>
        <p:txBody>
          <a:bodyPr/>
          <a:lstStyle/>
          <a:p>
            <a:r>
              <a:rPr lang="en-US" dirty="0" smtClean="0"/>
              <a:t>Sequential Actions</a:t>
            </a:r>
          </a:p>
          <a:p>
            <a:pPr lvl="1"/>
            <a:r>
              <a:rPr lang="en-US" i="1" dirty="0" smtClean="0"/>
              <a:t>Create &amp; Receive</a:t>
            </a:r>
          </a:p>
          <a:p>
            <a:pPr lvl="1"/>
            <a:r>
              <a:rPr lang="en-US" i="1" dirty="0" smtClean="0"/>
              <a:t>Appraise &amp; Select</a:t>
            </a:r>
          </a:p>
          <a:p>
            <a:pPr lvl="1"/>
            <a:r>
              <a:rPr lang="en-US" i="1" dirty="0" smtClean="0"/>
              <a:t>Ingest</a:t>
            </a:r>
          </a:p>
          <a:p>
            <a:pPr lvl="1"/>
            <a:r>
              <a:rPr lang="en-US" i="1" dirty="0" smtClean="0"/>
              <a:t>Preservation Action</a:t>
            </a:r>
          </a:p>
          <a:p>
            <a:pPr lvl="1"/>
            <a:r>
              <a:rPr lang="en-US" i="1" dirty="0" smtClean="0"/>
              <a:t>Store</a:t>
            </a:r>
          </a:p>
          <a:p>
            <a:pPr lvl="1"/>
            <a:r>
              <a:rPr lang="en-US" i="1" dirty="0" smtClean="0"/>
              <a:t>Access, Use &amp; Reuse</a:t>
            </a:r>
          </a:p>
          <a:p>
            <a:pPr lvl="1"/>
            <a:r>
              <a:rPr lang="en-US" i="1" dirty="0" smtClean="0"/>
              <a:t>Transform</a:t>
            </a:r>
            <a:endParaRPr lang="en-US" i="1" dirty="0"/>
          </a:p>
        </p:txBody>
      </p:sp>
    </p:spTree>
    <p:extLst>
      <p:ext uri="{BB962C8B-B14F-4D97-AF65-F5344CB8AC3E}">
        <p14:creationId xmlns:p14="http://schemas.microsoft.com/office/powerpoint/2010/main" val="3897682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a:t>Basic concepts &amp; metadata classes</a:t>
            </a:r>
          </a:p>
          <a:p>
            <a:r>
              <a:rPr lang="en-US" dirty="0" smtClean="0">
                <a:solidFill>
                  <a:schemeClr val="bg1">
                    <a:lumMod val="85000"/>
                  </a:schemeClr>
                </a:solidFill>
              </a:rPr>
              <a:t>Metadata for data curation</a:t>
            </a:r>
          </a:p>
          <a:p>
            <a:r>
              <a:rPr lang="en-US" dirty="0" smtClean="0">
                <a:solidFill>
                  <a:schemeClr val="bg1">
                    <a:lumMod val="85000"/>
                  </a:schemeClr>
                </a:solidFill>
              </a:rPr>
              <a:t>Standards to consider</a:t>
            </a:r>
          </a:p>
          <a:p>
            <a:r>
              <a:rPr lang="en-US" dirty="0" smtClean="0">
                <a:solidFill>
                  <a:schemeClr val="bg1">
                    <a:lumMod val="85000"/>
                  </a:schemeClr>
                </a:solidFill>
              </a:rPr>
              <a:t>The </a:t>
            </a:r>
            <a:r>
              <a:rPr lang="en-US" dirty="0" err="1" smtClean="0">
                <a:solidFill>
                  <a:schemeClr val="bg1">
                    <a:lumMod val="85000"/>
                  </a:schemeClr>
                </a:solidFill>
              </a:rPr>
              <a:t>DataCite</a:t>
            </a:r>
            <a:r>
              <a:rPr lang="en-US" dirty="0" smtClean="0">
                <a:solidFill>
                  <a:schemeClr val="bg1">
                    <a:lumMod val="85000"/>
                  </a:schemeClr>
                </a:solidFill>
              </a:rPr>
              <a:t> metadata kernel</a:t>
            </a:r>
          </a:p>
          <a:p>
            <a:r>
              <a:rPr lang="en-US" dirty="0" smtClean="0">
                <a:solidFill>
                  <a:schemeClr val="bg1">
                    <a:lumMod val="85000"/>
                  </a:schemeClr>
                </a:solidFill>
              </a:rPr>
              <a:t>Application</a:t>
            </a:r>
          </a:p>
          <a:p>
            <a:endParaRPr lang="en-US" dirty="0">
              <a:solidFill>
                <a:schemeClr val="bg1">
                  <a:lumMod val="85000"/>
                </a:schemeClr>
              </a:solidFill>
            </a:endParaRPr>
          </a:p>
        </p:txBody>
      </p:sp>
    </p:spTree>
    <p:extLst>
      <p:ext uri="{BB962C8B-B14F-4D97-AF65-F5344CB8AC3E}">
        <p14:creationId xmlns:p14="http://schemas.microsoft.com/office/powerpoint/2010/main" val="6861811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Data Curation: Metadata Functions</a:t>
            </a:r>
            <a:endParaRPr lang="en-US" dirty="0"/>
          </a:p>
        </p:txBody>
      </p:sp>
      <p:sp>
        <p:nvSpPr>
          <p:cNvPr id="3" name="Content Placeholder 2"/>
          <p:cNvSpPr>
            <a:spLocks noGrp="1"/>
          </p:cNvSpPr>
          <p:nvPr>
            <p:ph idx="1"/>
          </p:nvPr>
        </p:nvSpPr>
        <p:spPr>
          <a:xfrm>
            <a:off x="457200" y="1600200"/>
            <a:ext cx="8229600" cy="4207933"/>
          </a:xfrm>
        </p:spPr>
        <p:txBody>
          <a:bodyPr>
            <a:noAutofit/>
          </a:bodyPr>
          <a:lstStyle/>
          <a:p>
            <a:pPr marL="0" indent="0">
              <a:buNone/>
            </a:pPr>
            <a:r>
              <a:rPr lang="en-US" sz="1800" i="1" u="sng" dirty="0" smtClean="0"/>
              <a:t>Create </a:t>
            </a:r>
            <a:r>
              <a:rPr lang="en-US" sz="1800" i="1" u="sng" dirty="0" smtClean="0"/>
              <a:t>&amp; Receive</a:t>
            </a:r>
            <a:r>
              <a:rPr lang="en-US" sz="1800" i="1" dirty="0" smtClean="0"/>
              <a:t>: </a:t>
            </a:r>
            <a:r>
              <a:rPr lang="en-US" sz="1800" dirty="0" smtClean="0"/>
              <a:t>document who created data, how, and why, who may use it (and how), and how the components are related to each other</a:t>
            </a:r>
          </a:p>
          <a:p>
            <a:pPr marL="0" indent="0">
              <a:buNone/>
            </a:pPr>
            <a:r>
              <a:rPr lang="en-US" sz="1800" i="1" u="sng" dirty="0" smtClean="0"/>
              <a:t>Appraise &amp; Select</a:t>
            </a:r>
            <a:r>
              <a:rPr lang="en-US" sz="1800" i="1" dirty="0" smtClean="0"/>
              <a:t>: </a:t>
            </a:r>
            <a:r>
              <a:rPr lang="en-US" sz="1800" dirty="0" smtClean="0"/>
              <a:t>what is this material? Does it meet my standards? Can I preserve it? Must I preserve it?</a:t>
            </a:r>
            <a:endParaRPr lang="en-US" sz="1800" i="1" dirty="0" smtClean="0"/>
          </a:p>
          <a:p>
            <a:pPr marL="0" indent="0">
              <a:buNone/>
            </a:pPr>
            <a:r>
              <a:rPr lang="en-US" sz="1800" i="1" u="sng" dirty="0" smtClean="0"/>
              <a:t>Ingest</a:t>
            </a:r>
            <a:r>
              <a:rPr lang="en-US" sz="1800" i="1" dirty="0" smtClean="0"/>
              <a:t>:</a:t>
            </a:r>
            <a:r>
              <a:rPr lang="en-US" sz="1800" dirty="0" smtClean="0"/>
              <a:t> How do the pieces of data and metadata relate to each other? What are their storage requirements?</a:t>
            </a:r>
            <a:endParaRPr lang="en-US" sz="1800" i="1" dirty="0" smtClean="0"/>
          </a:p>
          <a:p>
            <a:pPr marL="0" indent="0">
              <a:buNone/>
            </a:pPr>
            <a:r>
              <a:rPr lang="en-US" sz="1800" i="1" u="sng" dirty="0" smtClean="0"/>
              <a:t>Preservation Action</a:t>
            </a:r>
            <a:r>
              <a:rPr lang="en-US" sz="1800" i="1" dirty="0" smtClean="0"/>
              <a:t>: </a:t>
            </a:r>
            <a:r>
              <a:rPr lang="en-US" sz="1800" dirty="0" smtClean="0"/>
              <a:t>Can I validate the authenticity of this? Can I decode it? Can I migrate/reformat it? And still vouch for authenticity?</a:t>
            </a:r>
            <a:endParaRPr lang="en-US" sz="1800" i="1" dirty="0" smtClean="0"/>
          </a:p>
          <a:p>
            <a:pPr marL="0" indent="0">
              <a:buNone/>
            </a:pPr>
            <a:r>
              <a:rPr lang="en-US" sz="1800" i="1" dirty="0" smtClean="0"/>
              <a:t>Store: </a:t>
            </a:r>
            <a:r>
              <a:rPr lang="en-US" sz="1800" dirty="0" smtClean="0"/>
              <a:t>Can I find it all again? Can I be assured of its safety?</a:t>
            </a:r>
          </a:p>
          <a:p>
            <a:pPr marL="0" indent="0">
              <a:buNone/>
            </a:pPr>
            <a:r>
              <a:rPr lang="en-US" sz="1800" i="1" u="sng" dirty="0" smtClean="0"/>
              <a:t>Access, Use &amp; Reuse</a:t>
            </a:r>
            <a:r>
              <a:rPr lang="en-US" sz="1800" i="1" dirty="0" smtClean="0"/>
              <a:t>:</a:t>
            </a:r>
            <a:r>
              <a:rPr lang="en-US" sz="1800" dirty="0" smtClean="0"/>
              <a:t> Can users find it? Can they obtain it? Can they use it?</a:t>
            </a:r>
            <a:endParaRPr lang="en-US" sz="1800" i="1" dirty="0" smtClean="0"/>
          </a:p>
          <a:p>
            <a:pPr marL="0" indent="0">
              <a:buNone/>
            </a:pPr>
            <a:r>
              <a:rPr lang="en-US" sz="1800" i="1" u="sng" dirty="0" smtClean="0"/>
              <a:t>Transform</a:t>
            </a:r>
            <a:r>
              <a:rPr lang="en-US" sz="1800" i="1" dirty="0" smtClean="0"/>
              <a:t>: </a:t>
            </a:r>
            <a:r>
              <a:rPr lang="en-US" sz="1800" dirty="0" smtClean="0"/>
              <a:t>Can I/users successfully move the data to new formats? Can we process it to produce new subsets/derivatives?</a:t>
            </a:r>
            <a:endParaRPr lang="en-US" sz="1800" i="1" dirty="0"/>
          </a:p>
        </p:txBody>
      </p:sp>
    </p:spTree>
    <p:extLst>
      <p:ext uri="{BB962C8B-B14F-4D97-AF65-F5344CB8AC3E}">
        <p14:creationId xmlns:p14="http://schemas.microsoft.com/office/powerpoint/2010/main" val="27073029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Who creates What metadata, </a:t>
            </a:r>
            <a:br>
              <a:rPr lang="en-US" dirty="0" smtClean="0"/>
            </a:br>
            <a:r>
              <a:rPr lang="en-US" dirty="0" smtClean="0"/>
              <a:t>and When…</a:t>
            </a:r>
            <a:endParaRPr lang="en-US" dirty="0"/>
          </a:p>
        </p:txBody>
      </p:sp>
      <p:sp>
        <p:nvSpPr>
          <p:cNvPr id="3" name="Content Placeholder 2"/>
          <p:cNvSpPr>
            <a:spLocks noGrp="1"/>
          </p:cNvSpPr>
          <p:nvPr>
            <p:ph idx="1"/>
          </p:nvPr>
        </p:nvSpPr>
        <p:spPr>
          <a:xfrm>
            <a:off x="457200" y="1600201"/>
            <a:ext cx="8229600" cy="4022980"/>
          </a:xfrm>
        </p:spPr>
        <p:txBody>
          <a:bodyPr>
            <a:normAutofit fontScale="92500" lnSpcReduction="20000"/>
          </a:bodyPr>
          <a:lstStyle/>
          <a:p>
            <a:pPr marL="0" indent="0">
              <a:buNone/>
            </a:pPr>
            <a:r>
              <a:rPr lang="en-US" dirty="0" smtClean="0"/>
              <a:t>Curators : When data are received / ingested, preservation actions are taken, after reuse occurs.  </a:t>
            </a:r>
          </a:p>
          <a:p>
            <a:pPr marL="0" indent="0">
              <a:buNone/>
            </a:pPr>
            <a:endParaRPr lang="en-US" dirty="0" smtClean="0"/>
          </a:p>
          <a:p>
            <a:pPr marL="0" indent="0">
              <a:buNone/>
            </a:pPr>
            <a:r>
              <a:rPr lang="en-US" dirty="0" smtClean="0"/>
              <a:t>	Type: Descriptive, Structural, and (</a:t>
            </a:r>
            <a:r>
              <a:rPr lang="en-US" dirty="0" err="1" smtClean="0"/>
              <a:t>esp</a:t>
            </a:r>
            <a:r>
              <a:rPr lang="en-US" dirty="0"/>
              <a:t>)</a:t>
            </a:r>
            <a:r>
              <a:rPr lang="en-US" dirty="0" smtClean="0"/>
              <a:t> Admin</a:t>
            </a:r>
          </a:p>
          <a:p>
            <a:pPr marL="0" indent="0">
              <a:buNone/>
            </a:pPr>
            <a:endParaRPr lang="en-US" dirty="0"/>
          </a:p>
          <a:p>
            <a:pPr marL="0" indent="0">
              <a:buNone/>
            </a:pPr>
            <a:r>
              <a:rPr lang="en-US" dirty="0" smtClean="0"/>
              <a:t>Data creators: When data are collected, transformed, reused.  </a:t>
            </a:r>
          </a:p>
          <a:p>
            <a:pPr marL="0" indent="0">
              <a:buNone/>
            </a:pPr>
            <a:endParaRPr lang="en-US" dirty="0" smtClean="0"/>
          </a:p>
          <a:p>
            <a:pPr marL="0" indent="0">
              <a:buNone/>
            </a:pPr>
            <a:r>
              <a:rPr lang="en-US" dirty="0" smtClean="0"/>
              <a:t>	Type: Descriptive + Structural </a:t>
            </a:r>
            <a:endParaRPr lang="en-US" dirty="0"/>
          </a:p>
        </p:txBody>
      </p:sp>
    </p:spTree>
    <p:extLst>
      <p:ext uri="{BB962C8B-B14F-4D97-AF65-F5344CB8AC3E}">
        <p14:creationId xmlns:p14="http://schemas.microsoft.com/office/powerpoint/2010/main" val="10536758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a:solidFill>
                  <a:schemeClr val="bg1">
                    <a:lumMod val="85000"/>
                  </a:schemeClr>
                </a:solidFill>
              </a:rPr>
              <a:t>Basic concepts &amp; metadata classes</a:t>
            </a:r>
          </a:p>
          <a:p>
            <a:r>
              <a:rPr lang="en-US" dirty="0" smtClean="0">
                <a:solidFill>
                  <a:schemeClr val="bg1">
                    <a:lumMod val="85000"/>
                  </a:schemeClr>
                </a:solidFill>
              </a:rPr>
              <a:t>Metadata for data curation</a:t>
            </a:r>
          </a:p>
          <a:p>
            <a:r>
              <a:rPr lang="en-US" dirty="0" smtClean="0"/>
              <a:t>Standards to consider</a:t>
            </a:r>
          </a:p>
          <a:p>
            <a:r>
              <a:rPr lang="en-US" dirty="0" smtClean="0">
                <a:solidFill>
                  <a:schemeClr val="bg1">
                    <a:lumMod val="85000"/>
                  </a:schemeClr>
                </a:solidFill>
              </a:rPr>
              <a:t>The </a:t>
            </a:r>
            <a:r>
              <a:rPr lang="en-US" dirty="0" err="1" smtClean="0">
                <a:solidFill>
                  <a:schemeClr val="bg1">
                    <a:lumMod val="85000"/>
                  </a:schemeClr>
                </a:solidFill>
              </a:rPr>
              <a:t>DataCite</a:t>
            </a:r>
            <a:r>
              <a:rPr lang="en-US" dirty="0" smtClean="0">
                <a:solidFill>
                  <a:schemeClr val="bg1">
                    <a:lumMod val="85000"/>
                  </a:schemeClr>
                </a:solidFill>
              </a:rPr>
              <a:t> metadata kernel</a:t>
            </a:r>
          </a:p>
          <a:p>
            <a:r>
              <a:rPr lang="en-US" dirty="0" smtClean="0">
                <a:solidFill>
                  <a:schemeClr val="bg1">
                    <a:lumMod val="85000"/>
                  </a:schemeClr>
                </a:solidFill>
              </a:rPr>
              <a:t>Application</a:t>
            </a:r>
          </a:p>
          <a:p>
            <a:endParaRPr lang="en-US" dirty="0">
              <a:solidFill>
                <a:schemeClr val="bg1">
                  <a:lumMod val="85000"/>
                </a:schemeClr>
              </a:solidFill>
            </a:endParaRPr>
          </a:p>
        </p:txBody>
      </p:sp>
    </p:spTree>
    <p:extLst>
      <p:ext uri="{BB962C8B-B14F-4D97-AF65-F5344CB8AC3E}">
        <p14:creationId xmlns:p14="http://schemas.microsoft.com/office/powerpoint/2010/main" val="6271860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Producer vs. Manager vs. Consumer needs</a:t>
            </a:r>
            <a:endParaRPr lang="en-US" dirty="0"/>
          </a:p>
        </p:txBody>
      </p:sp>
      <p:pic>
        <p:nvPicPr>
          <p:cNvPr id="4" name="Content Placeholder 3"/>
          <p:cNvPicPr>
            <a:picLocks noGrp="1" noChangeAspect="1"/>
          </p:cNvPicPr>
          <p:nvPr>
            <p:ph idx="1"/>
          </p:nvPr>
        </p:nvPicPr>
        <p:blipFill>
          <a:blip r:embed="rId3"/>
          <a:srcRect l="702" r="702"/>
          <a:stretch>
            <a:fillRect/>
          </a:stretch>
        </p:blipFill>
        <p:spPr>
          <a:xfrm>
            <a:off x="1144494" y="1600201"/>
            <a:ext cx="7103035" cy="3906396"/>
          </a:xfrm>
        </p:spPr>
      </p:pic>
      <p:sp>
        <p:nvSpPr>
          <p:cNvPr id="3" name="Donut 2"/>
          <p:cNvSpPr/>
          <p:nvPr/>
        </p:nvSpPr>
        <p:spPr>
          <a:xfrm>
            <a:off x="3415591" y="4805103"/>
            <a:ext cx="1853688" cy="978183"/>
          </a:xfrm>
          <a:prstGeom prst="donut">
            <a:avLst>
              <a:gd name="adj" fmla="val 8663"/>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Donut 4"/>
          <p:cNvSpPr/>
          <p:nvPr/>
        </p:nvSpPr>
        <p:spPr>
          <a:xfrm rot="5400000">
            <a:off x="7270864" y="2812368"/>
            <a:ext cx="1853688" cy="978183"/>
          </a:xfrm>
          <a:prstGeom prst="donut">
            <a:avLst>
              <a:gd name="adj" fmla="val 8663"/>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4958326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Manager (e.g. your) Needs</a:t>
            </a:r>
            <a:endParaRPr lang="en-US" dirty="0"/>
          </a:p>
        </p:txBody>
      </p:sp>
      <p:sp>
        <p:nvSpPr>
          <p:cNvPr id="3" name="Content Placeholder 2"/>
          <p:cNvSpPr>
            <a:spLocks noGrp="1"/>
          </p:cNvSpPr>
          <p:nvPr>
            <p:ph idx="1"/>
          </p:nvPr>
        </p:nvSpPr>
        <p:spPr/>
        <p:txBody>
          <a:bodyPr/>
          <a:lstStyle/>
          <a:p>
            <a:r>
              <a:rPr lang="en-US" dirty="0" smtClean="0"/>
              <a:t>Before </a:t>
            </a:r>
            <a:r>
              <a:rPr lang="en-US" dirty="0"/>
              <a:t>looking at schemas, </a:t>
            </a:r>
            <a:r>
              <a:rPr lang="en-US" dirty="0" smtClean="0"/>
              <a:t>articulate the “specificities” </a:t>
            </a:r>
            <a:r>
              <a:rPr lang="en-US" dirty="0"/>
              <a:t>of your </a:t>
            </a:r>
            <a:r>
              <a:rPr lang="en-US" dirty="0" smtClean="0"/>
              <a:t>repository</a:t>
            </a:r>
            <a:endParaRPr lang="en-US" dirty="0"/>
          </a:p>
          <a:p>
            <a:endParaRPr lang="en-US" dirty="0" smtClean="0"/>
          </a:p>
          <a:p>
            <a:r>
              <a:rPr lang="en-US" dirty="0" smtClean="0"/>
              <a:t>What are </a:t>
            </a:r>
            <a:r>
              <a:rPr lang="en-US" i="1" dirty="0" smtClean="0"/>
              <a:t>your institution’s</a:t>
            </a:r>
            <a:r>
              <a:rPr lang="en-US" dirty="0" smtClean="0"/>
              <a:t> needs?  What are the practical constraints of your work?</a:t>
            </a:r>
            <a:endParaRPr lang="en-US" dirty="0"/>
          </a:p>
        </p:txBody>
      </p:sp>
    </p:spTree>
    <p:extLst>
      <p:ext uri="{BB962C8B-B14F-4D97-AF65-F5344CB8AC3E}">
        <p14:creationId xmlns:p14="http://schemas.microsoft.com/office/powerpoint/2010/main" val="370840015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“Nine questions” for needs assessment</a:t>
            </a:r>
            <a:endParaRPr lang="en-US" sz="3600" i="1" dirty="0"/>
          </a:p>
        </p:txBody>
      </p:sp>
      <p:sp>
        <p:nvSpPr>
          <p:cNvPr id="3" name="Content Placeholder 2"/>
          <p:cNvSpPr>
            <a:spLocks noGrp="1"/>
          </p:cNvSpPr>
          <p:nvPr>
            <p:ph idx="1"/>
          </p:nvPr>
        </p:nvSpPr>
        <p:spPr/>
        <p:txBody>
          <a:bodyPr>
            <a:normAutofit/>
          </a:bodyPr>
          <a:lstStyle/>
          <a:p>
            <a:r>
              <a:rPr lang="en-US" dirty="0" smtClean="0"/>
              <a:t>From Kennedy, 2008: </a:t>
            </a:r>
          </a:p>
          <a:p>
            <a:endParaRPr lang="en-US" dirty="0"/>
          </a:p>
          <a:p>
            <a:pPr lvl="1"/>
            <a:r>
              <a:rPr lang="en-US" dirty="0" smtClean="0"/>
              <a:t>Who will be using the collection?</a:t>
            </a:r>
          </a:p>
          <a:p>
            <a:pPr lvl="1"/>
            <a:r>
              <a:rPr lang="en-US" dirty="0" smtClean="0"/>
              <a:t>Who is the collection cataloguer?</a:t>
            </a:r>
          </a:p>
          <a:p>
            <a:pPr lvl="1"/>
            <a:r>
              <a:rPr lang="en-US" dirty="0" smtClean="0"/>
              <a:t>How much time/money do you have?</a:t>
            </a:r>
          </a:p>
          <a:p>
            <a:pPr lvl="1"/>
            <a:r>
              <a:rPr lang="en-US" dirty="0"/>
              <a:t>How will your collection be accessed?</a:t>
            </a:r>
          </a:p>
          <a:p>
            <a:pPr lvl="1"/>
            <a:endParaRPr lang="en-US" dirty="0" smtClean="0"/>
          </a:p>
          <a:p>
            <a:endParaRPr lang="en-US" dirty="0" smtClean="0"/>
          </a:p>
        </p:txBody>
      </p:sp>
    </p:spTree>
    <p:extLst>
      <p:ext uri="{BB962C8B-B14F-4D97-AF65-F5344CB8AC3E}">
        <p14:creationId xmlns:p14="http://schemas.microsoft.com/office/powerpoint/2010/main" val="1743185613"/>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Kennedy 2008 continued</a:t>
            </a:r>
            <a:endParaRPr lang="en-US" dirty="0"/>
          </a:p>
        </p:txBody>
      </p:sp>
      <p:sp>
        <p:nvSpPr>
          <p:cNvPr id="3" name="Content Placeholder 2"/>
          <p:cNvSpPr>
            <a:spLocks noGrp="1"/>
          </p:cNvSpPr>
          <p:nvPr>
            <p:ph idx="1"/>
          </p:nvPr>
        </p:nvSpPr>
        <p:spPr/>
        <p:txBody>
          <a:bodyPr>
            <a:normAutofit/>
          </a:bodyPr>
          <a:lstStyle/>
          <a:p>
            <a:pPr lvl="1"/>
            <a:r>
              <a:rPr lang="en-US" dirty="0" smtClean="0"/>
              <a:t>How </a:t>
            </a:r>
            <a:r>
              <a:rPr lang="en-US" dirty="0"/>
              <a:t>is your collection related to other collections</a:t>
            </a:r>
            <a:r>
              <a:rPr lang="en-US" dirty="0" smtClean="0"/>
              <a:t>?</a:t>
            </a:r>
          </a:p>
          <a:p>
            <a:pPr lvl="1"/>
            <a:r>
              <a:rPr lang="en-US" dirty="0" smtClean="0"/>
              <a:t>What </a:t>
            </a:r>
            <a:r>
              <a:rPr lang="en-US" dirty="0"/>
              <a:t>is the scope of your collection?</a:t>
            </a:r>
          </a:p>
          <a:p>
            <a:pPr lvl="1"/>
            <a:r>
              <a:rPr lang="en-US" dirty="0" smtClean="0"/>
              <a:t>Will your metadata be harvested?</a:t>
            </a:r>
          </a:p>
          <a:p>
            <a:pPr lvl="1"/>
            <a:r>
              <a:rPr lang="en-US" dirty="0" smtClean="0"/>
              <a:t>Do you want your collection to work with other collections?</a:t>
            </a:r>
          </a:p>
          <a:p>
            <a:pPr lvl="1"/>
            <a:r>
              <a:rPr lang="en-US" dirty="0" smtClean="0"/>
              <a:t>How much maintenance or quality control do you wish?</a:t>
            </a:r>
            <a:endParaRPr lang="en-US" dirty="0"/>
          </a:p>
        </p:txBody>
      </p:sp>
    </p:spTree>
    <p:extLst>
      <p:ext uri="{BB962C8B-B14F-4D97-AF65-F5344CB8AC3E}">
        <p14:creationId xmlns:p14="http://schemas.microsoft.com/office/powerpoint/2010/main" val="67678915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Consumer needs</a:t>
            </a:r>
            <a:endParaRPr lang="en-US" dirty="0"/>
          </a:p>
        </p:txBody>
      </p:sp>
      <p:sp>
        <p:nvSpPr>
          <p:cNvPr id="3" name="Content Placeholder 2"/>
          <p:cNvSpPr>
            <a:spLocks noGrp="1"/>
          </p:cNvSpPr>
          <p:nvPr>
            <p:ph idx="1"/>
          </p:nvPr>
        </p:nvSpPr>
        <p:spPr/>
        <p:txBody>
          <a:bodyPr>
            <a:normAutofit/>
          </a:bodyPr>
          <a:lstStyle/>
          <a:p>
            <a:pPr lvl="1"/>
            <a:r>
              <a:rPr lang="en-US" u="sng" dirty="0" smtClean="0"/>
              <a:t>How </a:t>
            </a:r>
            <a:r>
              <a:rPr lang="en-US" u="sng" dirty="0"/>
              <a:t>is your collection related to other collections</a:t>
            </a:r>
            <a:r>
              <a:rPr lang="en-US" u="sng" dirty="0" smtClean="0"/>
              <a:t>?</a:t>
            </a:r>
          </a:p>
          <a:p>
            <a:pPr lvl="1"/>
            <a:r>
              <a:rPr lang="en-US" dirty="0" smtClean="0"/>
              <a:t>What </a:t>
            </a:r>
            <a:r>
              <a:rPr lang="en-US" dirty="0"/>
              <a:t>is the scope of your collection?</a:t>
            </a:r>
          </a:p>
          <a:p>
            <a:pPr lvl="1"/>
            <a:r>
              <a:rPr lang="en-US" u="sng" dirty="0" smtClean="0"/>
              <a:t>Will your metadata be harvested?</a:t>
            </a:r>
          </a:p>
          <a:p>
            <a:pPr lvl="1"/>
            <a:r>
              <a:rPr lang="en-US" u="sng" dirty="0" smtClean="0"/>
              <a:t>Do you want your collection to work with other collections?</a:t>
            </a:r>
          </a:p>
          <a:p>
            <a:pPr lvl="1"/>
            <a:r>
              <a:rPr lang="en-US" dirty="0" smtClean="0"/>
              <a:t>How much maintenance or quality control do you wish?</a:t>
            </a:r>
            <a:endParaRPr lang="en-US" dirty="0"/>
          </a:p>
        </p:txBody>
      </p:sp>
    </p:spTree>
    <p:extLst>
      <p:ext uri="{BB962C8B-B14F-4D97-AF65-F5344CB8AC3E}">
        <p14:creationId xmlns:p14="http://schemas.microsoft.com/office/powerpoint/2010/main" val="851434584"/>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p:txBody>
          <a:bodyPr/>
          <a:lstStyle/>
          <a:p>
            <a:r>
              <a:rPr lang="en-US" dirty="0" smtClean="0"/>
              <a:t>Descriptive Metadata</a:t>
            </a:r>
          </a:p>
          <a:p>
            <a:pPr lvl="1"/>
            <a:r>
              <a:rPr lang="en-US" dirty="0" smtClean="0"/>
              <a:t>Environmental Domain Agnostic</a:t>
            </a:r>
          </a:p>
          <a:p>
            <a:pPr lvl="2"/>
            <a:r>
              <a:rPr lang="en-US" dirty="0" smtClean="0"/>
              <a:t>Dublin Core</a:t>
            </a:r>
          </a:p>
          <a:p>
            <a:pPr lvl="2"/>
            <a:r>
              <a:rPr lang="en-US" dirty="0" smtClean="0"/>
              <a:t>MODS</a:t>
            </a:r>
          </a:p>
          <a:p>
            <a:pPr lvl="1"/>
            <a:r>
              <a:rPr lang="en-US" dirty="0" smtClean="0"/>
              <a:t>Environmental Domain Specific</a:t>
            </a:r>
          </a:p>
          <a:p>
            <a:pPr lvl="2"/>
            <a:r>
              <a:rPr lang="en-US" dirty="0" smtClean="0"/>
              <a:t>Darwin Core</a:t>
            </a:r>
          </a:p>
          <a:p>
            <a:pPr lvl="2"/>
            <a:r>
              <a:rPr lang="en-US" dirty="0" smtClean="0"/>
              <a:t>DDI</a:t>
            </a:r>
          </a:p>
          <a:p>
            <a:pPr lvl="2"/>
            <a:r>
              <a:rPr lang="en-US" dirty="0" smtClean="0"/>
              <a:t>EML</a:t>
            </a:r>
            <a:endParaRPr lang="en-US" dirty="0"/>
          </a:p>
        </p:txBody>
      </p:sp>
    </p:spTree>
    <p:extLst>
      <p:ext uri="{BB962C8B-B14F-4D97-AF65-F5344CB8AC3E}">
        <p14:creationId xmlns:p14="http://schemas.microsoft.com/office/powerpoint/2010/main" val="17696514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p:txBody>
          <a:bodyPr/>
          <a:lstStyle/>
          <a:p>
            <a:r>
              <a:rPr lang="en-US" dirty="0" smtClean="0">
                <a:hlinkClick r:id="rId2"/>
              </a:rPr>
              <a:t>Dublin Core</a:t>
            </a:r>
            <a:endParaRPr lang="en-US" dirty="0" smtClean="0"/>
          </a:p>
          <a:p>
            <a:pPr lvl="1"/>
            <a:r>
              <a:rPr lang="en-US" dirty="0" smtClean="0"/>
              <a:t>Most widely used metadata schema (e.g., see </a:t>
            </a:r>
            <a:r>
              <a:rPr lang="en-US" dirty="0" err="1" smtClean="0"/>
              <a:t>DSpace</a:t>
            </a:r>
            <a:r>
              <a:rPr lang="en-US" dirty="0" smtClean="0"/>
              <a:t>, OAI-PMH)</a:t>
            </a:r>
          </a:p>
          <a:p>
            <a:pPr lvl="1"/>
            <a:r>
              <a:rPr lang="en-US" dirty="0" smtClean="0"/>
              <a:t>Simplest of schema to use/implement</a:t>
            </a:r>
          </a:p>
          <a:p>
            <a:pPr lvl="1"/>
            <a:r>
              <a:rPr lang="en-US" dirty="0" smtClean="0"/>
              <a:t>Generally applicable to any web resource</a:t>
            </a:r>
          </a:p>
          <a:p>
            <a:pPr lvl="1"/>
            <a:r>
              <a:rPr lang="en-US" i="1" dirty="0" smtClean="0"/>
              <a:t>But</a:t>
            </a:r>
            <a:r>
              <a:rPr lang="en-US" dirty="0" smtClean="0"/>
              <a:t>, extremely generic element set designed to describe anything. May require application profiles that invoke other schema (e.g., </a:t>
            </a:r>
            <a:r>
              <a:rPr lang="en-US" dirty="0" err="1" smtClean="0"/>
              <a:t>DarwinCore</a:t>
            </a:r>
            <a:r>
              <a:rPr lang="en-US" dirty="0" smtClean="0"/>
              <a:t>)</a:t>
            </a:r>
            <a:endParaRPr lang="en-US" i="1" dirty="0"/>
          </a:p>
        </p:txBody>
      </p:sp>
    </p:spTree>
    <p:extLst>
      <p:ext uri="{BB962C8B-B14F-4D97-AF65-F5344CB8AC3E}">
        <p14:creationId xmlns:p14="http://schemas.microsoft.com/office/powerpoint/2010/main" val="1617936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Metadata?</a:t>
            </a:r>
            <a:endParaRPr lang="en-US" dirty="0"/>
          </a:p>
        </p:txBody>
      </p:sp>
      <p:sp>
        <p:nvSpPr>
          <p:cNvPr id="3" name="Content Placeholder 2"/>
          <p:cNvSpPr>
            <a:spLocks noGrp="1"/>
          </p:cNvSpPr>
          <p:nvPr>
            <p:ph idx="1"/>
          </p:nvPr>
        </p:nvSpPr>
        <p:spPr/>
        <p:txBody>
          <a:bodyPr/>
          <a:lstStyle/>
          <a:p>
            <a:r>
              <a:rPr lang="en-US" dirty="0" smtClean="0"/>
              <a:t>“data about data”</a:t>
            </a:r>
          </a:p>
          <a:p>
            <a:r>
              <a:rPr lang="en-US" dirty="0" smtClean="0"/>
              <a:t>Information that describes some aspect of an object or dataset</a:t>
            </a:r>
          </a:p>
          <a:p>
            <a:r>
              <a:rPr lang="en-US" dirty="0" smtClean="0"/>
              <a:t>Should help users find, assess, and use resources</a:t>
            </a:r>
          </a:p>
          <a:p>
            <a:r>
              <a:rPr lang="en-US" dirty="0" smtClean="0"/>
              <a:t>Should help data curators manage, organize and present data</a:t>
            </a:r>
            <a:endParaRPr lang="en-US" dirty="0"/>
          </a:p>
        </p:txBody>
      </p:sp>
    </p:spTree>
    <p:extLst>
      <p:ext uri="{BB962C8B-B14F-4D97-AF65-F5344CB8AC3E}">
        <p14:creationId xmlns:p14="http://schemas.microsoft.com/office/powerpoint/2010/main" val="36194633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p:txBody>
          <a:bodyPr/>
          <a:lstStyle/>
          <a:p>
            <a:r>
              <a:rPr lang="en-US" dirty="0" smtClean="0">
                <a:hlinkClick r:id="rId2"/>
              </a:rPr>
              <a:t>MODS</a:t>
            </a:r>
            <a:endParaRPr lang="en-US" dirty="0" smtClean="0"/>
          </a:p>
          <a:p>
            <a:pPr lvl="1"/>
            <a:r>
              <a:rPr lang="en-US" dirty="0" smtClean="0"/>
              <a:t>Schema for describing digital bibliographic objects</a:t>
            </a:r>
          </a:p>
          <a:p>
            <a:pPr lvl="1"/>
            <a:r>
              <a:rPr lang="en-US" dirty="0" smtClean="0"/>
              <a:t>Maintained by Library of Congress</a:t>
            </a:r>
          </a:p>
          <a:p>
            <a:pPr lvl="1"/>
            <a:r>
              <a:rPr lang="en-US" dirty="0" smtClean="0"/>
              <a:t>Allows for deeply nested hierarchical descriptions where full MODS vocabulary is available at each level of hierarchy</a:t>
            </a:r>
          </a:p>
          <a:p>
            <a:pPr lvl="1"/>
            <a:r>
              <a:rPr lang="en-US" dirty="0" smtClean="0"/>
              <a:t>Does reflect a library-centric viewpoint, i.e., it’s really designed for describing published materials</a:t>
            </a:r>
            <a:endParaRPr lang="en-US" dirty="0"/>
          </a:p>
        </p:txBody>
      </p:sp>
    </p:spTree>
    <p:extLst>
      <p:ext uri="{BB962C8B-B14F-4D97-AF65-F5344CB8AC3E}">
        <p14:creationId xmlns:p14="http://schemas.microsoft.com/office/powerpoint/2010/main" val="40851791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a:xfrm>
            <a:off x="457200" y="1600201"/>
            <a:ext cx="8229600" cy="4241800"/>
          </a:xfrm>
        </p:spPr>
        <p:txBody>
          <a:bodyPr>
            <a:normAutofit lnSpcReduction="10000"/>
          </a:bodyPr>
          <a:lstStyle/>
          <a:p>
            <a:r>
              <a:rPr lang="en-US" dirty="0" smtClean="0">
                <a:hlinkClick r:id="rId2"/>
              </a:rPr>
              <a:t>Darwin Core</a:t>
            </a:r>
            <a:endParaRPr lang="en-US" dirty="0" smtClean="0"/>
          </a:p>
          <a:p>
            <a:pPr lvl="1"/>
            <a:r>
              <a:rPr lang="en-US" dirty="0" smtClean="0"/>
              <a:t>Maintained by TDWG </a:t>
            </a:r>
            <a:r>
              <a:rPr lang="en-US" dirty="0" smtClean="0"/>
              <a:t>organization</a:t>
            </a:r>
            <a:endParaRPr lang="en-US" dirty="0" smtClean="0"/>
          </a:p>
          <a:p>
            <a:pPr lvl="1"/>
            <a:r>
              <a:rPr lang="en-US" dirty="0" smtClean="0"/>
              <a:t>An application </a:t>
            </a:r>
            <a:r>
              <a:rPr lang="en-US" dirty="0" smtClean="0"/>
              <a:t>profile of Dublin Core </a:t>
            </a:r>
            <a:r>
              <a:rPr lang="en-US" dirty="0" smtClean="0"/>
              <a:t>w/ extensive </a:t>
            </a:r>
            <a:r>
              <a:rPr lang="en-US" dirty="0" smtClean="0"/>
              <a:t>additional elements for biodiversity information, primarily based on taxa.</a:t>
            </a:r>
          </a:p>
          <a:p>
            <a:pPr lvl="1"/>
            <a:r>
              <a:rPr lang="en-US" dirty="0" smtClean="0"/>
              <a:t>Includes </a:t>
            </a:r>
            <a:r>
              <a:rPr lang="en-US" dirty="0" smtClean="0"/>
              <a:t>a </a:t>
            </a:r>
            <a:r>
              <a:rPr lang="en-US" dirty="0" smtClean="0"/>
              <a:t>set of curatorial terms (e.g., Catalog #, Collector #, Field #, Related Cataloged Items, etc.</a:t>
            </a:r>
            <a:r>
              <a:rPr lang="en-US" dirty="0" smtClean="0"/>
              <a:t>)</a:t>
            </a:r>
          </a:p>
          <a:p>
            <a:pPr lvl="1"/>
            <a:r>
              <a:rPr lang="en-US" dirty="0" smtClean="0"/>
              <a:t>Used by many museums, Global Biodiversity Information Facility (GBIF)</a:t>
            </a:r>
            <a:endParaRPr lang="en-US" dirty="0" smtClean="0"/>
          </a:p>
          <a:p>
            <a:pPr lvl="1"/>
            <a:endParaRPr lang="en-US" dirty="0" smtClean="0"/>
          </a:p>
          <a:p>
            <a:pPr lvl="1"/>
            <a:endParaRPr lang="en-US" dirty="0" smtClean="0"/>
          </a:p>
          <a:p>
            <a:pPr lvl="1"/>
            <a:endParaRPr lang="en-US" dirty="0"/>
          </a:p>
        </p:txBody>
      </p:sp>
    </p:spTree>
    <p:extLst>
      <p:ext uri="{BB962C8B-B14F-4D97-AF65-F5344CB8AC3E}">
        <p14:creationId xmlns:p14="http://schemas.microsoft.com/office/powerpoint/2010/main" val="36093051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a:xfrm>
            <a:off x="457200" y="1600201"/>
            <a:ext cx="8229600" cy="4226632"/>
          </a:xfrm>
        </p:spPr>
        <p:txBody>
          <a:bodyPr>
            <a:normAutofit fontScale="92500" lnSpcReduction="10000"/>
          </a:bodyPr>
          <a:lstStyle/>
          <a:p>
            <a:r>
              <a:rPr lang="en-US" dirty="0" smtClean="0">
                <a:hlinkClick r:id="rId2"/>
              </a:rPr>
              <a:t>Data Documentation Initiative </a:t>
            </a:r>
            <a:r>
              <a:rPr lang="en-US" dirty="0" smtClean="0"/>
              <a:t>(DDI)</a:t>
            </a:r>
          </a:p>
          <a:p>
            <a:pPr lvl="1"/>
            <a:r>
              <a:rPr lang="en-US" dirty="0" smtClean="0"/>
              <a:t>Schema for describing social science data sets and related materials, maintained by DDI Alliance</a:t>
            </a:r>
          </a:p>
          <a:p>
            <a:pPr lvl="1"/>
            <a:r>
              <a:rPr lang="en-US" dirty="0" smtClean="0"/>
              <a:t>Extensive XML Schema that cover data concepts, collection methods, processing, distribution &amp; analysis, along with descriptive metadata on data sets and related </a:t>
            </a:r>
            <a:r>
              <a:rPr lang="en-US" dirty="0" err="1" smtClean="0"/>
              <a:t>publicatsion</a:t>
            </a:r>
            <a:r>
              <a:rPr lang="en-US" dirty="0" smtClean="0"/>
              <a:t> and preservation metadata</a:t>
            </a:r>
          </a:p>
          <a:p>
            <a:pPr lvl="1"/>
            <a:r>
              <a:rPr lang="en-US" dirty="0" smtClean="0"/>
              <a:t>Includes facilities for characterizing structure of data sets to automate their processing in software like SAS, </a:t>
            </a:r>
            <a:r>
              <a:rPr lang="en-US" dirty="0" err="1" smtClean="0"/>
              <a:t>Stata</a:t>
            </a:r>
            <a:r>
              <a:rPr lang="en-US" dirty="0" smtClean="0"/>
              <a:t> and SPSS</a:t>
            </a:r>
          </a:p>
          <a:p>
            <a:pPr lvl="1"/>
            <a:endParaRPr lang="en-US" dirty="0" smtClean="0"/>
          </a:p>
          <a:p>
            <a:pPr lvl="1"/>
            <a:endParaRPr lang="en-US" dirty="0"/>
          </a:p>
        </p:txBody>
      </p:sp>
    </p:spTree>
    <p:extLst>
      <p:ext uri="{BB962C8B-B14F-4D97-AF65-F5344CB8AC3E}">
        <p14:creationId xmlns:p14="http://schemas.microsoft.com/office/powerpoint/2010/main" val="204804016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a:xfrm>
            <a:off x="457200" y="1600201"/>
            <a:ext cx="8229600" cy="4215960"/>
          </a:xfrm>
        </p:spPr>
        <p:txBody>
          <a:bodyPr>
            <a:normAutofit fontScale="92500" lnSpcReduction="20000"/>
          </a:bodyPr>
          <a:lstStyle/>
          <a:p>
            <a:r>
              <a:rPr lang="en-US" dirty="0" smtClean="0">
                <a:hlinkClick r:id="rId2"/>
              </a:rPr>
              <a:t>Ecological Metadata Language </a:t>
            </a:r>
            <a:r>
              <a:rPr lang="en-US" dirty="0" smtClean="0"/>
              <a:t>(EML)</a:t>
            </a:r>
          </a:p>
          <a:p>
            <a:pPr lvl="1"/>
            <a:r>
              <a:rPr lang="en-US" dirty="0" smtClean="0"/>
              <a:t>Modular XML schema for describing ecological data for data analysis and archiving</a:t>
            </a:r>
          </a:p>
          <a:p>
            <a:pPr lvl="1"/>
            <a:r>
              <a:rPr lang="en-US" dirty="0" smtClean="0"/>
              <a:t>Top level modules for describing data sets, providing citations to literature, identify software to working with a data set, and describing research protocols</a:t>
            </a:r>
          </a:p>
          <a:p>
            <a:pPr lvl="1"/>
            <a:r>
              <a:rPr lang="en-US" dirty="0" smtClean="0"/>
              <a:t>Specialized authoring/editing software (</a:t>
            </a:r>
            <a:r>
              <a:rPr lang="en-US" dirty="0" err="1" smtClean="0">
                <a:hlinkClick r:id="rId3"/>
              </a:rPr>
              <a:t>Morpho</a:t>
            </a:r>
            <a:r>
              <a:rPr lang="en-US" dirty="0" smtClean="0"/>
              <a:t>) available</a:t>
            </a:r>
          </a:p>
          <a:p>
            <a:pPr lvl="1"/>
            <a:r>
              <a:rPr lang="en-US" dirty="0" smtClean="0"/>
              <a:t>Used </a:t>
            </a:r>
            <a:r>
              <a:rPr lang="en-US" dirty="0" smtClean="0"/>
              <a:t>by </a:t>
            </a:r>
            <a:r>
              <a:rPr lang="en-US" dirty="0" smtClean="0"/>
              <a:t>Global </a:t>
            </a:r>
            <a:r>
              <a:rPr lang="en-US" dirty="0" smtClean="0"/>
              <a:t>Biodiversity Information Facility (GBIF) and the Long Term Ecological Research (LTER) Network </a:t>
            </a:r>
          </a:p>
          <a:p>
            <a:pPr lvl="1"/>
            <a:endParaRPr lang="en-US" dirty="0"/>
          </a:p>
        </p:txBody>
      </p:sp>
    </p:spTree>
    <p:extLst>
      <p:ext uri="{BB962C8B-B14F-4D97-AF65-F5344CB8AC3E}">
        <p14:creationId xmlns:p14="http://schemas.microsoft.com/office/powerpoint/2010/main" val="40341261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p:txBody>
          <a:bodyPr/>
          <a:lstStyle/>
          <a:p>
            <a:r>
              <a:rPr lang="en-US" dirty="0" smtClean="0"/>
              <a:t>Structure</a:t>
            </a:r>
          </a:p>
          <a:p>
            <a:pPr lvl="1"/>
            <a:r>
              <a:rPr lang="en-US" dirty="0" smtClean="0">
                <a:hlinkClick r:id="rId3"/>
              </a:rPr>
              <a:t>OAI-ORE</a:t>
            </a:r>
            <a:endParaRPr lang="en-US" dirty="0" smtClean="0"/>
          </a:p>
          <a:p>
            <a:pPr lvl="1"/>
            <a:r>
              <a:rPr lang="en-US" dirty="0" smtClean="0">
                <a:hlinkClick r:id="rId4"/>
              </a:rPr>
              <a:t>METS</a:t>
            </a:r>
            <a:endParaRPr lang="en-US" dirty="0" smtClean="0"/>
          </a:p>
          <a:p>
            <a:pPr lvl="1"/>
            <a:r>
              <a:rPr lang="en-US" dirty="0" smtClean="0">
                <a:hlinkClick r:id="rId5"/>
              </a:rPr>
              <a:t>XFDU </a:t>
            </a:r>
            <a:r>
              <a:rPr lang="en-US" dirty="0" smtClean="0"/>
              <a:t>(CCSDS 661.0-B-1)</a:t>
            </a:r>
            <a:endParaRPr lang="en-US" dirty="0"/>
          </a:p>
        </p:txBody>
      </p:sp>
    </p:spTree>
    <p:extLst>
      <p:ext uri="{BB962C8B-B14F-4D97-AF65-F5344CB8AC3E}">
        <p14:creationId xmlns:p14="http://schemas.microsoft.com/office/powerpoint/2010/main" val="13416240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p:txBody>
          <a:bodyPr>
            <a:normAutofit lnSpcReduction="10000"/>
          </a:bodyPr>
          <a:lstStyle/>
          <a:p>
            <a:r>
              <a:rPr lang="en-US" dirty="0" smtClean="0"/>
              <a:t>Technical Metadata</a:t>
            </a:r>
          </a:p>
          <a:p>
            <a:pPr lvl="1"/>
            <a:r>
              <a:rPr lang="en-US" dirty="0" smtClean="0"/>
              <a:t>Text: </a:t>
            </a:r>
            <a:r>
              <a:rPr lang="en-US" dirty="0" err="1" smtClean="0"/>
              <a:t>TextMD</a:t>
            </a:r>
            <a:r>
              <a:rPr lang="en-US" dirty="0" smtClean="0"/>
              <a:t> </a:t>
            </a:r>
            <a:r>
              <a:rPr lang="en-US" dirty="0" smtClean="0">
                <a:hlinkClick r:id="rId3"/>
              </a:rPr>
              <a:t>http://www.loc.gov/standards/textMD/</a:t>
            </a:r>
            <a:endParaRPr lang="en-US" dirty="0" smtClean="0"/>
          </a:p>
          <a:p>
            <a:pPr lvl="1"/>
            <a:r>
              <a:rPr lang="en-US" dirty="0" smtClean="0"/>
              <a:t>Image: Z39.87/MIX </a:t>
            </a:r>
            <a:r>
              <a:rPr lang="en-US" dirty="0" smtClean="0">
                <a:hlinkClick r:id="rId4"/>
              </a:rPr>
              <a:t>http://www.loc.gov/standards/mix/</a:t>
            </a:r>
            <a:r>
              <a:rPr lang="en-US" dirty="0" smtClean="0"/>
              <a:t> &amp; EXIF</a:t>
            </a:r>
          </a:p>
          <a:p>
            <a:pPr lvl="1"/>
            <a:r>
              <a:rPr lang="en-US" dirty="0" smtClean="0"/>
              <a:t>Audio: AES57-2011 </a:t>
            </a:r>
            <a:r>
              <a:rPr lang="en-US" dirty="0" smtClean="0">
                <a:hlinkClick r:id="rId5"/>
              </a:rPr>
              <a:t>http://www.aes.org/publications/standards/search.cfm?docID=84</a:t>
            </a:r>
            <a:endParaRPr lang="en-US" dirty="0" smtClean="0"/>
          </a:p>
          <a:p>
            <a:pPr lvl="1"/>
            <a:r>
              <a:rPr lang="en-US" dirty="0" smtClean="0"/>
              <a:t>Video: </a:t>
            </a:r>
            <a:r>
              <a:rPr lang="en-US" dirty="0" err="1" smtClean="0"/>
              <a:t>VideoMD</a:t>
            </a:r>
            <a:r>
              <a:rPr lang="en-US" dirty="0" smtClean="0"/>
              <a:t> </a:t>
            </a:r>
            <a:r>
              <a:rPr lang="en-US" dirty="0" smtClean="0">
                <a:hlinkClick r:id="rId6"/>
              </a:rPr>
              <a:t>http://www.loc.gov/standards/amdvmd/</a:t>
            </a:r>
            <a:endParaRPr lang="en-US" dirty="0" smtClean="0"/>
          </a:p>
          <a:p>
            <a:pPr lvl="1"/>
            <a:endParaRPr lang="en-US" dirty="0"/>
          </a:p>
        </p:txBody>
      </p:sp>
    </p:spTree>
    <p:extLst>
      <p:ext uri="{BB962C8B-B14F-4D97-AF65-F5344CB8AC3E}">
        <p14:creationId xmlns:p14="http://schemas.microsoft.com/office/powerpoint/2010/main" val="42863007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p:txBody>
          <a:bodyPr/>
          <a:lstStyle/>
          <a:p>
            <a:r>
              <a:rPr lang="en-US" dirty="0" smtClean="0"/>
              <a:t>Rights &amp; Permissions</a:t>
            </a:r>
          </a:p>
          <a:p>
            <a:pPr lvl="1"/>
            <a:r>
              <a:rPr lang="en-US" dirty="0" err="1" smtClean="0"/>
              <a:t>CopyrightMD</a:t>
            </a:r>
            <a:r>
              <a:rPr lang="en-US" dirty="0" smtClean="0"/>
              <a:t> (California Digital Library) </a:t>
            </a:r>
            <a:r>
              <a:rPr lang="en-US" dirty="0" smtClean="0">
                <a:hlinkClick r:id="rId3"/>
              </a:rPr>
              <a:t>http://www.cdlib.org/groups/rmg/</a:t>
            </a:r>
            <a:endParaRPr lang="en-US" dirty="0" smtClean="0"/>
          </a:p>
          <a:p>
            <a:pPr lvl="1"/>
            <a:r>
              <a:rPr lang="en-US" dirty="0" smtClean="0"/>
              <a:t>Open Digital Rights Language (ODRL) </a:t>
            </a:r>
            <a:r>
              <a:rPr lang="en-US" dirty="0" smtClean="0">
                <a:hlinkClick r:id="rId4"/>
              </a:rPr>
              <a:t>http://www.w3.org/TR/odrl/</a:t>
            </a:r>
            <a:endParaRPr lang="en-US" dirty="0" smtClean="0"/>
          </a:p>
          <a:p>
            <a:pPr lvl="1">
              <a:buNone/>
            </a:pPr>
            <a:endParaRPr lang="en-US" dirty="0" smtClean="0"/>
          </a:p>
          <a:p>
            <a:pPr lvl="1"/>
            <a:endParaRPr lang="en-US" dirty="0"/>
          </a:p>
        </p:txBody>
      </p:sp>
    </p:spTree>
    <p:extLst>
      <p:ext uri="{BB962C8B-B14F-4D97-AF65-F5344CB8AC3E}">
        <p14:creationId xmlns:p14="http://schemas.microsoft.com/office/powerpoint/2010/main" val="13306666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a:xfrm>
            <a:off x="457200" y="1600200"/>
            <a:ext cx="8229600" cy="4322679"/>
          </a:xfrm>
        </p:spPr>
        <p:txBody>
          <a:bodyPr>
            <a:normAutofit fontScale="92500" lnSpcReduction="10000"/>
          </a:bodyPr>
          <a:lstStyle/>
          <a:p>
            <a:r>
              <a:rPr lang="en-US" dirty="0" smtClean="0"/>
              <a:t>Preservation &amp; Provenance</a:t>
            </a:r>
          </a:p>
          <a:p>
            <a:pPr lvl="1"/>
            <a:r>
              <a:rPr lang="en-US" dirty="0" smtClean="0">
                <a:hlinkClick r:id="rId3"/>
              </a:rPr>
              <a:t>PREMIS</a:t>
            </a:r>
            <a:r>
              <a:rPr lang="en-US" dirty="0" smtClean="0"/>
              <a:t> – rights, life cycle and agent information regarding digital objects, in XML schema format</a:t>
            </a:r>
          </a:p>
          <a:p>
            <a:pPr lvl="1"/>
            <a:r>
              <a:rPr lang="en-US" dirty="0" smtClean="0">
                <a:hlinkClick r:id="rId4"/>
              </a:rPr>
              <a:t>Open Provenance</a:t>
            </a:r>
            <a:r>
              <a:rPr lang="en-US" dirty="0" smtClean="0"/>
              <a:t> – XML Schema, OWL ontology and Java Library to provide digital representation of provenance for </a:t>
            </a:r>
            <a:r>
              <a:rPr lang="en-US" i="1" dirty="0" smtClean="0"/>
              <a:t>anything</a:t>
            </a:r>
            <a:endParaRPr lang="en-US" dirty="0" smtClean="0"/>
          </a:p>
          <a:p>
            <a:pPr lvl="1"/>
            <a:r>
              <a:rPr lang="en-US" dirty="0" smtClean="0"/>
              <a:t> </a:t>
            </a:r>
            <a:r>
              <a:rPr lang="en-US" dirty="0" smtClean="0">
                <a:hlinkClick r:id="rId5"/>
              </a:rPr>
              <a:t>Prov-DM</a:t>
            </a:r>
            <a:r>
              <a:rPr lang="en-US" dirty="0" smtClean="0"/>
              <a:t> – A World Wide Web Consortium project, providing a data model to describe provenance relationships between entities, activities and people, with OWL and XML serializations</a:t>
            </a:r>
            <a:endParaRPr lang="en-US" dirty="0"/>
          </a:p>
        </p:txBody>
      </p:sp>
    </p:spTree>
    <p:extLst>
      <p:ext uri="{BB962C8B-B14F-4D97-AF65-F5344CB8AC3E}">
        <p14:creationId xmlns:p14="http://schemas.microsoft.com/office/powerpoint/2010/main" val="30997588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a:solidFill>
                  <a:schemeClr val="bg1">
                    <a:lumMod val="85000"/>
                  </a:schemeClr>
                </a:solidFill>
              </a:rPr>
              <a:t>Basic concepts &amp; metadata classes</a:t>
            </a:r>
          </a:p>
          <a:p>
            <a:r>
              <a:rPr lang="en-US" dirty="0" smtClean="0">
                <a:solidFill>
                  <a:schemeClr val="bg1">
                    <a:lumMod val="85000"/>
                  </a:schemeClr>
                </a:solidFill>
              </a:rPr>
              <a:t>Metadata for data curation</a:t>
            </a:r>
          </a:p>
          <a:p>
            <a:r>
              <a:rPr lang="en-US" dirty="0" smtClean="0">
                <a:solidFill>
                  <a:schemeClr val="bg1">
                    <a:lumMod val="85000"/>
                  </a:schemeClr>
                </a:solidFill>
              </a:rPr>
              <a:t>Standards to consider</a:t>
            </a:r>
          </a:p>
          <a:p>
            <a:r>
              <a:rPr lang="en-US" dirty="0" smtClean="0"/>
              <a:t>The </a:t>
            </a:r>
            <a:r>
              <a:rPr lang="en-US" dirty="0" err="1" smtClean="0"/>
              <a:t>DataCite</a:t>
            </a:r>
            <a:r>
              <a:rPr lang="en-US" dirty="0" smtClean="0"/>
              <a:t> metadata kernel</a:t>
            </a:r>
          </a:p>
          <a:p>
            <a:r>
              <a:rPr lang="en-US" dirty="0" smtClean="0">
                <a:solidFill>
                  <a:schemeClr val="bg1">
                    <a:lumMod val="85000"/>
                  </a:schemeClr>
                </a:solidFill>
              </a:rPr>
              <a:t>Application</a:t>
            </a:r>
            <a:endParaRPr lang="en-US" dirty="0" smtClean="0"/>
          </a:p>
          <a:p>
            <a:endParaRPr lang="en-US" dirty="0">
              <a:solidFill>
                <a:schemeClr val="bg1">
                  <a:lumMod val="85000"/>
                </a:schemeClr>
              </a:solidFill>
            </a:endParaRPr>
          </a:p>
        </p:txBody>
      </p:sp>
    </p:spTree>
    <p:extLst>
      <p:ext uri="{BB962C8B-B14F-4D97-AF65-F5344CB8AC3E}">
        <p14:creationId xmlns:p14="http://schemas.microsoft.com/office/powerpoint/2010/main" val="79029270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DataCite</a:t>
            </a:r>
            <a:r>
              <a:rPr lang="en-US" dirty="0" smtClean="0"/>
              <a:t> </a:t>
            </a:r>
            <a:r>
              <a:rPr lang="en-US" dirty="0" smtClean="0"/>
              <a:t>metadata schema</a:t>
            </a:r>
            <a:endParaRPr lang="en-US" dirty="0"/>
          </a:p>
        </p:txBody>
      </p:sp>
      <p:sp>
        <p:nvSpPr>
          <p:cNvPr id="3" name="Content Placeholder 2"/>
          <p:cNvSpPr>
            <a:spLocks noGrp="1"/>
          </p:cNvSpPr>
          <p:nvPr>
            <p:ph idx="1"/>
          </p:nvPr>
        </p:nvSpPr>
        <p:spPr/>
        <p:txBody>
          <a:bodyPr/>
          <a:lstStyle/>
          <a:p>
            <a:r>
              <a:rPr lang="en-US" dirty="0" smtClean="0"/>
              <a:t>The </a:t>
            </a:r>
            <a:r>
              <a:rPr lang="en-US" dirty="0" err="1" smtClean="0"/>
              <a:t>DataCite</a:t>
            </a:r>
            <a:r>
              <a:rPr lang="en-US" dirty="0" smtClean="0"/>
              <a:t> Metadata schema is:</a:t>
            </a:r>
          </a:p>
          <a:p>
            <a:pPr marL="457200" lvl="1" indent="0">
              <a:buNone/>
            </a:pPr>
            <a:endParaRPr lang="en-US" dirty="0" smtClean="0"/>
          </a:p>
          <a:p>
            <a:pPr marL="457200" lvl="1" indent="0" algn="ctr">
              <a:buNone/>
            </a:pPr>
            <a:r>
              <a:rPr lang="en-US" dirty="0" smtClean="0"/>
              <a:t>“</a:t>
            </a:r>
            <a:r>
              <a:rPr lang="en-US" dirty="0" smtClean="0"/>
              <a:t>a </a:t>
            </a:r>
            <a:r>
              <a:rPr lang="en-US" dirty="0"/>
              <a:t>list of core metadata properties chosen for the accurate and consistent identification of a resource for citation and retrieval purposes, along with recommended use </a:t>
            </a:r>
            <a:r>
              <a:rPr lang="en-US" dirty="0" smtClean="0"/>
              <a:t>instructions</a:t>
            </a:r>
            <a:r>
              <a:rPr lang="en-US" dirty="0" smtClean="0"/>
              <a:t>”</a:t>
            </a:r>
          </a:p>
          <a:p>
            <a:pPr lvl="1"/>
            <a:endParaRPr lang="en-US" dirty="0"/>
          </a:p>
        </p:txBody>
      </p:sp>
    </p:spTree>
    <p:extLst>
      <p:ext uri="{BB962C8B-B14F-4D97-AF65-F5344CB8AC3E}">
        <p14:creationId xmlns:p14="http://schemas.microsoft.com/office/powerpoint/2010/main" val="1340885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does metadata look like? 	</a:t>
            </a:r>
            <a:endParaRPr lang="en-US" dirty="0"/>
          </a:p>
        </p:txBody>
      </p:sp>
      <p:sp>
        <p:nvSpPr>
          <p:cNvPr id="3" name="Content Placeholder 2"/>
          <p:cNvSpPr>
            <a:spLocks noGrp="1"/>
          </p:cNvSpPr>
          <p:nvPr>
            <p:ph idx="1"/>
          </p:nvPr>
        </p:nvSpPr>
        <p:spPr>
          <a:xfrm>
            <a:off x="457200" y="1600200"/>
            <a:ext cx="8229600" cy="3966405"/>
          </a:xfrm>
        </p:spPr>
        <p:txBody>
          <a:bodyPr>
            <a:normAutofit/>
          </a:bodyPr>
          <a:lstStyle/>
          <a:p>
            <a:r>
              <a:rPr lang="en-US" dirty="0" smtClean="0"/>
              <a:t>Like data, it is a relational concept. It </a:t>
            </a:r>
            <a:r>
              <a:rPr lang="en-US" i="1" dirty="0" smtClean="0"/>
              <a:t>can</a:t>
            </a:r>
            <a:r>
              <a:rPr lang="en-US" dirty="0" smtClean="0"/>
              <a:t> look like anything</a:t>
            </a:r>
            <a:r>
              <a:rPr lang="en-US" dirty="0" smtClean="0"/>
              <a:t>…</a:t>
            </a:r>
            <a:endParaRPr lang="en-US" dirty="0" smtClean="0"/>
          </a:p>
        </p:txBody>
      </p:sp>
      <p:pic>
        <p:nvPicPr>
          <p:cNvPr id="4" name="Picture 3" descr="p_unit.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8167" y="2806856"/>
            <a:ext cx="4246086" cy="3547925"/>
          </a:xfrm>
          <a:prstGeom prst="rect">
            <a:avLst/>
          </a:prstGeom>
        </p:spPr>
      </p:pic>
    </p:spTree>
    <p:extLst>
      <p:ext uri="{BB962C8B-B14F-4D97-AF65-F5344CB8AC3E}">
        <p14:creationId xmlns:p14="http://schemas.microsoft.com/office/powerpoint/2010/main" val="281696479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DataCite</a:t>
            </a:r>
            <a:r>
              <a:rPr lang="en-US" dirty="0"/>
              <a:t> metadata schema</a:t>
            </a:r>
            <a:endParaRPr lang="en-US" dirty="0"/>
          </a:p>
        </p:txBody>
      </p:sp>
      <p:sp>
        <p:nvSpPr>
          <p:cNvPr id="3" name="Content Placeholder 2"/>
          <p:cNvSpPr>
            <a:spLocks noGrp="1"/>
          </p:cNvSpPr>
          <p:nvPr>
            <p:ph idx="1"/>
          </p:nvPr>
        </p:nvSpPr>
        <p:spPr/>
        <p:txBody>
          <a:bodyPr/>
          <a:lstStyle/>
          <a:p>
            <a:r>
              <a:rPr lang="en-US" dirty="0" smtClean="0"/>
              <a:t>The </a:t>
            </a:r>
            <a:r>
              <a:rPr lang="en-US" dirty="0" err="1" smtClean="0"/>
              <a:t>DataCite</a:t>
            </a:r>
            <a:r>
              <a:rPr lang="en-US" dirty="0" smtClean="0"/>
              <a:t> Metadata schema is:</a:t>
            </a:r>
          </a:p>
          <a:p>
            <a:pPr marL="457200" lvl="1" indent="0">
              <a:buNone/>
            </a:pPr>
            <a:endParaRPr lang="en-US" dirty="0" smtClean="0"/>
          </a:p>
          <a:p>
            <a:pPr marL="457200" lvl="1" indent="0" algn="ctr">
              <a:buNone/>
            </a:pPr>
            <a:r>
              <a:rPr lang="en-US" dirty="0" smtClean="0"/>
              <a:t>“</a:t>
            </a:r>
            <a:r>
              <a:rPr lang="en-US" dirty="0" smtClean="0"/>
              <a:t>a </a:t>
            </a:r>
            <a:r>
              <a:rPr lang="en-US" dirty="0"/>
              <a:t>list of core metadata properties chosen for the accurate and consistent identification of a resource </a:t>
            </a:r>
            <a:r>
              <a:rPr lang="en-US" u="sng" dirty="0"/>
              <a:t>for citation and retrieval purposes</a:t>
            </a:r>
            <a:r>
              <a:rPr lang="en-US" dirty="0"/>
              <a:t>, along with recommended use </a:t>
            </a:r>
            <a:r>
              <a:rPr lang="en-US" dirty="0" smtClean="0"/>
              <a:t>instructions</a:t>
            </a:r>
            <a:r>
              <a:rPr lang="en-US" dirty="0" smtClean="0"/>
              <a:t>”</a:t>
            </a:r>
          </a:p>
          <a:p>
            <a:pPr lvl="1"/>
            <a:endParaRPr lang="en-US" dirty="0"/>
          </a:p>
        </p:txBody>
      </p:sp>
    </p:spTree>
    <p:extLst>
      <p:ext uri="{BB962C8B-B14F-4D97-AF65-F5344CB8AC3E}">
        <p14:creationId xmlns:p14="http://schemas.microsoft.com/office/powerpoint/2010/main" val="10191841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DataCite</a:t>
            </a:r>
            <a:r>
              <a:rPr lang="en-US" dirty="0"/>
              <a:t> metadata schema</a:t>
            </a:r>
            <a:endParaRPr lang="en-US" dirty="0"/>
          </a:p>
        </p:txBody>
      </p:sp>
      <p:sp>
        <p:nvSpPr>
          <p:cNvPr id="3" name="Content Placeholder 2"/>
          <p:cNvSpPr>
            <a:spLocks noGrp="1"/>
          </p:cNvSpPr>
          <p:nvPr>
            <p:ph idx="1"/>
          </p:nvPr>
        </p:nvSpPr>
        <p:spPr/>
        <p:txBody>
          <a:bodyPr>
            <a:normAutofit fontScale="92500"/>
          </a:bodyPr>
          <a:lstStyle/>
          <a:p>
            <a:r>
              <a:rPr lang="en-US" dirty="0" smtClean="0"/>
              <a:t>3 levels of metadata:</a:t>
            </a:r>
          </a:p>
          <a:p>
            <a:pPr lvl="1"/>
            <a:r>
              <a:rPr lang="en-US" dirty="0" smtClean="0"/>
              <a:t>Mandatory (M)</a:t>
            </a:r>
          </a:p>
          <a:p>
            <a:pPr lvl="1"/>
            <a:r>
              <a:rPr lang="en-US" dirty="0" smtClean="0"/>
              <a:t>Recommended (R) </a:t>
            </a:r>
          </a:p>
          <a:p>
            <a:pPr lvl="1"/>
            <a:r>
              <a:rPr lang="en-US" dirty="0" smtClean="0"/>
              <a:t>Optional (O)</a:t>
            </a:r>
          </a:p>
          <a:p>
            <a:r>
              <a:rPr lang="en-US" dirty="0" smtClean="0"/>
              <a:t>“</a:t>
            </a:r>
            <a:r>
              <a:rPr lang="en-US" dirty="0"/>
              <a:t>Those clients who wish to enhance the prospects that their metadata will be found, cited and linked to original research are strongly encouraged to submit the Recommended as well as Mandatory set of </a:t>
            </a:r>
            <a:r>
              <a:rPr lang="en-US" dirty="0" smtClean="0"/>
              <a:t>properties”</a:t>
            </a:r>
          </a:p>
        </p:txBody>
      </p:sp>
    </p:spTree>
    <p:extLst>
      <p:ext uri="{BB962C8B-B14F-4D97-AF65-F5344CB8AC3E}">
        <p14:creationId xmlns:p14="http://schemas.microsoft.com/office/powerpoint/2010/main" val="6869188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ataCite.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765" y="311728"/>
            <a:ext cx="4957363" cy="6234545"/>
          </a:xfrm>
          <a:prstGeom prst="rect">
            <a:avLst/>
          </a:prstGeom>
        </p:spPr>
      </p:pic>
    </p:spTree>
    <p:extLst>
      <p:ext uri="{BB962C8B-B14F-4D97-AF65-F5344CB8AC3E}">
        <p14:creationId xmlns:p14="http://schemas.microsoft.com/office/powerpoint/2010/main" val="365729412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a:solidFill>
                  <a:schemeClr val="bg1">
                    <a:lumMod val="85000"/>
                  </a:schemeClr>
                </a:solidFill>
              </a:rPr>
              <a:t>Basic concepts &amp; metadata classes</a:t>
            </a:r>
          </a:p>
          <a:p>
            <a:r>
              <a:rPr lang="en-US" dirty="0" smtClean="0">
                <a:solidFill>
                  <a:schemeClr val="bg1">
                    <a:lumMod val="85000"/>
                  </a:schemeClr>
                </a:solidFill>
              </a:rPr>
              <a:t>Metadata for data curation</a:t>
            </a:r>
          </a:p>
          <a:p>
            <a:r>
              <a:rPr lang="en-US" dirty="0" smtClean="0">
                <a:solidFill>
                  <a:schemeClr val="bg1">
                    <a:lumMod val="85000"/>
                  </a:schemeClr>
                </a:solidFill>
              </a:rPr>
              <a:t>Standards to consider</a:t>
            </a:r>
          </a:p>
          <a:p>
            <a:r>
              <a:rPr lang="en-US" dirty="0" smtClean="0">
                <a:solidFill>
                  <a:schemeClr val="bg1">
                    <a:lumMod val="85000"/>
                  </a:schemeClr>
                </a:solidFill>
              </a:rPr>
              <a:t>The </a:t>
            </a:r>
            <a:r>
              <a:rPr lang="en-US" dirty="0" err="1" smtClean="0">
                <a:solidFill>
                  <a:schemeClr val="bg1">
                    <a:lumMod val="85000"/>
                  </a:schemeClr>
                </a:solidFill>
              </a:rPr>
              <a:t>DataCite</a:t>
            </a:r>
            <a:r>
              <a:rPr lang="en-US" dirty="0" smtClean="0">
                <a:solidFill>
                  <a:schemeClr val="bg1">
                    <a:lumMod val="85000"/>
                  </a:schemeClr>
                </a:solidFill>
              </a:rPr>
              <a:t> metadata kernel</a:t>
            </a:r>
          </a:p>
          <a:p>
            <a:r>
              <a:rPr lang="en-US" dirty="0" smtClean="0"/>
              <a:t>Application</a:t>
            </a:r>
            <a:endParaRPr lang="en-US" dirty="0"/>
          </a:p>
        </p:txBody>
      </p:sp>
    </p:spTree>
    <p:extLst>
      <p:ext uri="{BB962C8B-B14F-4D97-AF65-F5344CB8AC3E}">
        <p14:creationId xmlns:p14="http://schemas.microsoft.com/office/powerpoint/2010/main" val="37890963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Application</a:t>
            </a:r>
            <a:endParaRPr lang="en-US" dirty="0"/>
          </a:p>
        </p:txBody>
      </p:sp>
      <p:sp>
        <p:nvSpPr>
          <p:cNvPr id="3" name="Content Placeholder 2"/>
          <p:cNvSpPr>
            <a:spLocks noGrp="1"/>
          </p:cNvSpPr>
          <p:nvPr>
            <p:ph idx="1"/>
          </p:nvPr>
        </p:nvSpPr>
        <p:spPr/>
        <p:txBody>
          <a:bodyPr/>
          <a:lstStyle/>
          <a:p>
            <a:r>
              <a:rPr lang="en-US" dirty="0" smtClean="0"/>
              <a:t>Policies &amp; Procedures</a:t>
            </a:r>
          </a:p>
          <a:p>
            <a:pPr lvl="1"/>
            <a:r>
              <a:rPr lang="en-US" dirty="0" smtClean="0"/>
              <a:t>Remember, a schema only defines a record syntax.</a:t>
            </a:r>
          </a:p>
          <a:p>
            <a:pPr lvl="1"/>
            <a:r>
              <a:rPr lang="en-US" dirty="0" smtClean="0"/>
              <a:t>Document rules for metadata creation, including formatting rules, chief sources of information for metadata elements, controlled vocabularies for use in your institution, etc.</a:t>
            </a:r>
          </a:p>
        </p:txBody>
      </p:sp>
    </p:spTree>
    <p:extLst>
      <p:ext uri="{BB962C8B-B14F-4D97-AF65-F5344CB8AC3E}">
        <p14:creationId xmlns:p14="http://schemas.microsoft.com/office/powerpoint/2010/main" val="245114187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Application</a:t>
            </a:r>
            <a:endParaRPr lang="en-US" dirty="0"/>
          </a:p>
        </p:txBody>
      </p:sp>
      <p:sp>
        <p:nvSpPr>
          <p:cNvPr id="3" name="Content Placeholder 2"/>
          <p:cNvSpPr>
            <a:spLocks noGrp="1"/>
          </p:cNvSpPr>
          <p:nvPr>
            <p:ph idx="1"/>
          </p:nvPr>
        </p:nvSpPr>
        <p:spPr>
          <a:xfrm>
            <a:off x="457200" y="1600201"/>
            <a:ext cx="8229600" cy="4215959"/>
          </a:xfrm>
        </p:spPr>
        <p:txBody>
          <a:bodyPr>
            <a:normAutofit fontScale="92500" lnSpcReduction="10000"/>
          </a:bodyPr>
          <a:lstStyle/>
          <a:p>
            <a:r>
              <a:rPr lang="en-US" dirty="0" smtClean="0"/>
              <a:t>Application Profiles</a:t>
            </a:r>
          </a:p>
          <a:p>
            <a:pPr lvl="1"/>
            <a:r>
              <a:rPr lang="en-US" dirty="0" smtClean="0"/>
              <a:t>In many cases, no one schema does everything you need, and you have to mix and match. Define and record rules for this.</a:t>
            </a:r>
          </a:p>
          <a:p>
            <a:pPr lvl="1"/>
            <a:r>
              <a:rPr lang="en-US" dirty="0" smtClean="0">
                <a:hlinkClick r:id="rId2"/>
              </a:rPr>
              <a:t>METS Profiles</a:t>
            </a:r>
            <a:r>
              <a:rPr lang="en-US" dirty="0" smtClean="0"/>
              <a:t> – document…</a:t>
            </a:r>
          </a:p>
          <a:p>
            <a:pPr lvl="2"/>
            <a:r>
              <a:rPr lang="en-US" dirty="0" smtClean="0"/>
              <a:t>All external schema you use and the elements from each</a:t>
            </a:r>
          </a:p>
          <a:p>
            <a:pPr lvl="2"/>
            <a:r>
              <a:rPr lang="en-US" dirty="0" smtClean="0"/>
              <a:t>All rules of description you use for each schema</a:t>
            </a:r>
          </a:p>
          <a:p>
            <a:pPr lvl="2"/>
            <a:r>
              <a:rPr lang="en-US" dirty="0" smtClean="0"/>
              <a:t>All controlled vocabularies you use for each schema</a:t>
            </a:r>
          </a:p>
          <a:p>
            <a:pPr lvl="2"/>
            <a:r>
              <a:rPr lang="en-US" dirty="0" smtClean="0"/>
              <a:t>Limitations on elements’ use beyond those in the schema</a:t>
            </a:r>
          </a:p>
          <a:p>
            <a:pPr lvl="2"/>
            <a:r>
              <a:rPr lang="en-US" dirty="0" smtClean="0"/>
              <a:t>Any tools you’ve developed to support the application profile</a:t>
            </a:r>
          </a:p>
          <a:p>
            <a:endParaRPr lang="en-US" dirty="0"/>
          </a:p>
        </p:txBody>
      </p:sp>
    </p:spTree>
    <p:extLst>
      <p:ext uri="{BB962C8B-B14F-4D97-AF65-F5344CB8AC3E}">
        <p14:creationId xmlns:p14="http://schemas.microsoft.com/office/powerpoint/2010/main" val="23662807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Application</a:t>
            </a:r>
            <a:endParaRPr lang="en-US" dirty="0"/>
          </a:p>
        </p:txBody>
      </p:sp>
      <p:sp>
        <p:nvSpPr>
          <p:cNvPr id="3" name="Content Placeholder 2"/>
          <p:cNvSpPr>
            <a:spLocks noGrp="1"/>
          </p:cNvSpPr>
          <p:nvPr>
            <p:ph idx="1"/>
          </p:nvPr>
        </p:nvSpPr>
        <p:spPr/>
        <p:txBody>
          <a:bodyPr/>
          <a:lstStyle/>
          <a:p>
            <a:r>
              <a:rPr lang="en-US" dirty="0" smtClean="0"/>
              <a:t>Workflows</a:t>
            </a:r>
          </a:p>
          <a:p>
            <a:pPr lvl="1"/>
            <a:r>
              <a:rPr lang="en-US" dirty="0" smtClean="0"/>
              <a:t>Decide and document who does what metadata when</a:t>
            </a:r>
          </a:p>
          <a:p>
            <a:pPr lvl="1"/>
            <a:r>
              <a:rPr lang="en-US" dirty="0" smtClean="0"/>
              <a:t>Make sure everyone knows what they’re supposed to do and train them to do it</a:t>
            </a:r>
          </a:p>
          <a:p>
            <a:pPr lvl="1"/>
            <a:r>
              <a:rPr lang="en-US" dirty="0" smtClean="0"/>
              <a:t>Revisit those decisions and documentation on at least an annual basis </a:t>
            </a:r>
          </a:p>
        </p:txBody>
      </p:sp>
    </p:spTree>
    <p:extLst>
      <p:ext uri="{BB962C8B-B14F-4D97-AF65-F5344CB8AC3E}">
        <p14:creationId xmlns:p14="http://schemas.microsoft.com/office/powerpoint/2010/main" val="11473662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Application</a:t>
            </a:r>
            <a:endParaRPr lang="en-US" dirty="0"/>
          </a:p>
        </p:txBody>
      </p:sp>
      <p:sp>
        <p:nvSpPr>
          <p:cNvPr id="3" name="Content Placeholder 2"/>
          <p:cNvSpPr>
            <a:spLocks noGrp="1"/>
          </p:cNvSpPr>
          <p:nvPr>
            <p:ph idx="1"/>
          </p:nvPr>
        </p:nvSpPr>
        <p:spPr>
          <a:xfrm>
            <a:off x="457200" y="1600200"/>
            <a:ext cx="8229600" cy="4183945"/>
          </a:xfrm>
        </p:spPr>
        <p:txBody>
          <a:bodyPr>
            <a:normAutofit lnSpcReduction="10000"/>
          </a:bodyPr>
          <a:lstStyle/>
          <a:p>
            <a:r>
              <a:rPr lang="en-US" dirty="0" smtClean="0"/>
              <a:t>System Integration</a:t>
            </a:r>
          </a:p>
          <a:p>
            <a:pPr lvl="1"/>
            <a:r>
              <a:rPr lang="en-US" dirty="0" smtClean="0"/>
              <a:t>It would be nice if all </a:t>
            </a:r>
            <a:r>
              <a:rPr lang="en-US" dirty="0" smtClean="0"/>
              <a:t>of </a:t>
            </a:r>
            <a:r>
              <a:rPr lang="en-US" dirty="0" smtClean="0"/>
              <a:t>this </a:t>
            </a:r>
            <a:r>
              <a:rPr lang="en-US" dirty="0"/>
              <a:t>worked </a:t>
            </a:r>
            <a:r>
              <a:rPr lang="en-US" dirty="0" smtClean="0"/>
              <a:t>well together</a:t>
            </a:r>
            <a:r>
              <a:rPr lang="en-US" dirty="0"/>
              <a:t>.</a:t>
            </a:r>
            <a:endParaRPr lang="en-US" dirty="0" smtClean="0"/>
          </a:p>
          <a:p>
            <a:pPr lvl="1"/>
            <a:r>
              <a:rPr lang="en-US" dirty="0" smtClean="0"/>
              <a:t>It doesn’t.</a:t>
            </a:r>
          </a:p>
          <a:p>
            <a:pPr lvl="1"/>
            <a:r>
              <a:rPr lang="en-US" dirty="0" smtClean="0"/>
              <a:t>As part of your workflow documentation, document transitions of metadata between systems and how they should take place. Update when systems change.</a:t>
            </a:r>
          </a:p>
          <a:p>
            <a:pPr lvl="1"/>
            <a:r>
              <a:rPr lang="en-US" dirty="0" smtClean="0"/>
              <a:t>Test </a:t>
            </a:r>
            <a:r>
              <a:rPr lang="en-US" dirty="0" smtClean="0"/>
              <a:t>metadata exchange between systems to insure nothing is added or lost.</a:t>
            </a:r>
          </a:p>
          <a:p>
            <a:endParaRPr lang="en-US" dirty="0"/>
          </a:p>
        </p:txBody>
      </p:sp>
    </p:spTree>
    <p:extLst>
      <p:ext uri="{BB962C8B-B14F-4D97-AF65-F5344CB8AC3E}">
        <p14:creationId xmlns:p14="http://schemas.microsoft.com/office/powerpoint/2010/main" val="262442802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About the </a:t>
            </a:r>
            <a:r>
              <a:rPr lang="en-US" dirty="0" err="1" smtClean="0"/>
              <a:t>DataCite</a:t>
            </a:r>
            <a:r>
              <a:rPr lang="en-US" dirty="0" smtClean="0"/>
              <a:t> Metadata </a:t>
            </a:r>
            <a:r>
              <a:rPr lang="en-US" dirty="0" err="1" smtClean="0"/>
              <a:t>Kernal</a:t>
            </a:r>
            <a:r>
              <a:rPr lang="en-US" dirty="0" smtClean="0"/>
              <a:t>:</a:t>
            </a:r>
          </a:p>
          <a:p>
            <a:pPr lvl="1"/>
            <a:r>
              <a:rPr lang="en-US" dirty="0" smtClean="0">
                <a:hlinkClick r:id="rId2"/>
              </a:rPr>
              <a:t>https://schema.datacite.org/meta/kernel-3/doc/DataCite-MetadataKernel_v3.1.</a:t>
            </a:r>
            <a:r>
              <a:rPr lang="en-US" dirty="0" smtClean="0">
                <a:hlinkClick r:id="rId2"/>
              </a:rPr>
              <a:t>pdf</a:t>
            </a:r>
            <a:endParaRPr lang="en-US" dirty="0" smtClean="0"/>
          </a:p>
          <a:p>
            <a:r>
              <a:rPr lang="en-US" dirty="0" smtClean="0"/>
              <a:t>MODAL framework:</a:t>
            </a:r>
          </a:p>
          <a:p>
            <a:pPr lvl="1"/>
            <a:r>
              <a:rPr lang="en-US" sz="2600" dirty="0"/>
              <a:t>Willis, C., Greenberg, J., &amp; White, H. (2012). Analysis and synthesis of metadata goals for scientific data. </a:t>
            </a:r>
            <a:r>
              <a:rPr lang="en-US" sz="2600" i="1" dirty="0"/>
              <a:t>Journal of the American Society for Information Science and Technology</a:t>
            </a:r>
            <a:r>
              <a:rPr lang="en-US" sz="2600" dirty="0"/>
              <a:t>, </a:t>
            </a:r>
            <a:r>
              <a:rPr lang="en-US" sz="2600" i="1" dirty="0"/>
              <a:t>63</a:t>
            </a:r>
            <a:r>
              <a:rPr lang="en-US" sz="2600" dirty="0"/>
              <a:t>(8), 1505-1520</a:t>
            </a:r>
            <a:r>
              <a:rPr lang="en-US" sz="2600" dirty="0" smtClean="0"/>
              <a:t>.</a:t>
            </a:r>
          </a:p>
          <a:p>
            <a:pPr lvl="1"/>
            <a:r>
              <a:rPr lang="en-US" sz="2600" dirty="0"/>
              <a:t>Greenberg, J. (2005). Understanding metadata and metadata schemes</a:t>
            </a:r>
            <a:r>
              <a:rPr lang="en-US" sz="2600" dirty="0" smtClean="0"/>
              <a:t>. </a:t>
            </a:r>
            <a:r>
              <a:rPr lang="en-US" sz="2600" i="1" dirty="0" smtClean="0"/>
              <a:t>Cataloging </a:t>
            </a:r>
            <a:r>
              <a:rPr lang="en-US" sz="2600" i="1" dirty="0"/>
              <a:t>&amp; classification quarterly</a:t>
            </a:r>
            <a:r>
              <a:rPr lang="en-US" sz="2600" dirty="0"/>
              <a:t>, </a:t>
            </a:r>
            <a:r>
              <a:rPr lang="en-US" sz="2600" i="1" dirty="0"/>
              <a:t>40</a:t>
            </a:r>
            <a:r>
              <a:rPr lang="en-US" sz="2600" dirty="0"/>
              <a:t>(3-4), 17-36</a:t>
            </a:r>
            <a:r>
              <a:rPr lang="en-US" sz="2600" dirty="0" smtClean="0"/>
              <a:t>.</a:t>
            </a:r>
          </a:p>
          <a:p>
            <a:r>
              <a:rPr lang="en-US" sz="2800" dirty="0"/>
              <a:t>Kennedy, M. R. (2008). Nine questions to guide you in choosing a metadata schema. </a:t>
            </a:r>
            <a:r>
              <a:rPr lang="en-US" sz="2800" i="1" dirty="0"/>
              <a:t>Journal of Digital Information</a:t>
            </a:r>
            <a:r>
              <a:rPr lang="en-US" sz="2800" dirty="0"/>
              <a:t>, </a:t>
            </a:r>
            <a:r>
              <a:rPr lang="en-US" sz="2800" i="1" dirty="0"/>
              <a:t>9</a:t>
            </a:r>
            <a:r>
              <a:rPr lang="en-US" sz="2800" dirty="0"/>
              <a:t>(1)</a:t>
            </a:r>
            <a:r>
              <a:rPr lang="en-US" sz="2800" dirty="0"/>
              <a:t>. </a:t>
            </a:r>
            <a:r>
              <a:rPr lang="en-US" sz="2800" dirty="0">
                <a:hlinkClick r:id="rId3"/>
              </a:rPr>
              <a:t>https://journals.tdl.org/jodi/index.php/jodi/article/viewArticle/</a:t>
            </a:r>
            <a:r>
              <a:rPr lang="en-US" sz="2800" dirty="0" smtClean="0">
                <a:hlinkClick r:id="rId3"/>
              </a:rPr>
              <a:t>226</a:t>
            </a:r>
            <a:r>
              <a:rPr lang="en-US" sz="2800" dirty="0" smtClean="0"/>
              <a:t> </a:t>
            </a:r>
            <a:endParaRPr lang="en-US" sz="3000" dirty="0"/>
          </a:p>
        </p:txBody>
      </p:sp>
    </p:spTree>
    <p:extLst>
      <p:ext uri="{BB962C8B-B14F-4D97-AF65-F5344CB8AC3E}">
        <p14:creationId xmlns:p14="http://schemas.microsoft.com/office/powerpoint/2010/main" val="10662586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p:txBody>
          <a:bodyPr>
            <a:normAutofit/>
          </a:bodyPr>
          <a:lstStyle/>
          <a:p>
            <a:r>
              <a:rPr lang="en-US" dirty="0" smtClean="0"/>
              <a:t>Data Characterization / Representation Information</a:t>
            </a:r>
          </a:p>
          <a:p>
            <a:r>
              <a:rPr lang="en-US" dirty="0" smtClean="0"/>
              <a:t>Description</a:t>
            </a:r>
          </a:p>
          <a:p>
            <a:r>
              <a:rPr lang="en-US" dirty="0" smtClean="0"/>
              <a:t>Structure</a:t>
            </a:r>
          </a:p>
          <a:p>
            <a:r>
              <a:rPr lang="en-US" dirty="0" smtClean="0"/>
              <a:t>Technical</a:t>
            </a:r>
          </a:p>
          <a:p>
            <a:r>
              <a:rPr lang="en-US" dirty="0" smtClean="0"/>
              <a:t>Rights</a:t>
            </a:r>
          </a:p>
          <a:p>
            <a:r>
              <a:rPr lang="en-US" dirty="0" smtClean="0"/>
              <a:t>Preservation / Provenance</a:t>
            </a:r>
          </a:p>
        </p:txBody>
      </p:sp>
    </p:spTree>
    <p:extLst>
      <p:ext uri="{BB962C8B-B14F-4D97-AF65-F5344CB8AC3E}">
        <p14:creationId xmlns:p14="http://schemas.microsoft.com/office/powerpoint/2010/main" val="3342619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a:t>
            </a:r>
            <a:r>
              <a:rPr lang="en-US" i="1" dirty="0" smtClean="0"/>
              <a:t>should </a:t>
            </a:r>
            <a:r>
              <a:rPr lang="en-US" dirty="0" smtClean="0"/>
              <a:t>metadata look like?</a:t>
            </a:r>
            <a:endParaRPr lang="en-US" dirty="0"/>
          </a:p>
        </p:txBody>
      </p:sp>
      <p:sp>
        <p:nvSpPr>
          <p:cNvPr id="3" name="Content Placeholder 2"/>
          <p:cNvSpPr>
            <a:spLocks noGrp="1"/>
          </p:cNvSpPr>
          <p:nvPr>
            <p:ph idx="1"/>
          </p:nvPr>
        </p:nvSpPr>
        <p:spPr/>
        <p:txBody>
          <a:bodyPr/>
          <a:lstStyle/>
          <a:p>
            <a:r>
              <a:rPr lang="en-US" dirty="0" smtClean="0"/>
              <a:t>For digital data, we </a:t>
            </a:r>
            <a:r>
              <a:rPr lang="en-US" dirty="0"/>
              <a:t>want </a:t>
            </a:r>
            <a:r>
              <a:rPr lang="en-US" u="sng" dirty="0"/>
              <a:t>machine readable</a:t>
            </a:r>
            <a:r>
              <a:rPr lang="en-US" dirty="0"/>
              <a:t> expressions of our metadata… and that means</a:t>
            </a:r>
          </a:p>
          <a:p>
            <a:pPr lvl="1"/>
            <a:r>
              <a:rPr lang="en-US" dirty="0"/>
              <a:t>XML</a:t>
            </a:r>
          </a:p>
          <a:p>
            <a:pPr lvl="1"/>
            <a:r>
              <a:rPr lang="en-US" dirty="0"/>
              <a:t>Tree structure that structures attribute and value </a:t>
            </a:r>
            <a:r>
              <a:rPr lang="en-US" dirty="0" smtClean="0"/>
              <a:t>pairs</a:t>
            </a:r>
          </a:p>
          <a:p>
            <a:r>
              <a:rPr lang="en-US" dirty="0" smtClean="0"/>
              <a:t>For preservation, we want stable file formats</a:t>
            </a:r>
          </a:p>
          <a:p>
            <a:pPr lvl="1"/>
            <a:r>
              <a:rPr lang="en-US" dirty="0" smtClean="0"/>
              <a:t>Plain text, open format</a:t>
            </a:r>
            <a:endParaRPr lang="en-US" dirty="0"/>
          </a:p>
          <a:p>
            <a:endParaRPr lang="en-US" dirty="0"/>
          </a:p>
        </p:txBody>
      </p:sp>
    </p:spTree>
    <p:extLst>
      <p:ext uri="{BB962C8B-B14F-4D97-AF65-F5344CB8AC3E}">
        <p14:creationId xmlns:p14="http://schemas.microsoft.com/office/powerpoint/2010/main" val="38064119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p:txBody>
          <a:bodyPr>
            <a:normAutofit/>
          </a:bodyPr>
          <a:lstStyle/>
          <a:p>
            <a:r>
              <a:rPr lang="en-US" dirty="0" smtClean="0"/>
              <a:t>Data Characterization / Representation Information</a:t>
            </a:r>
          </a:p>
          <a:p>
            <a:pPr lvl="1"/>
            <a:r>
              <a:rPr lang="en-US" dirty="0" smtClean="0"/>
              <a:t>Data Format Description Language</a:t>
            </a:r>
          </a:p>
          <a:p>
            <a:pPr lvl="1"/>
            <a:r>
              <a:rPr lang="en-US" dirty="0" smtClean="0"/>
              <a:t>HDF5</a:t>
            </a:r>
          </a:p>
          <a:p>
            <a:r>
              <a:rPr lang="en-US" dirty="0" smtClean="0"/>
              <a:t>Remember that some ‘descriptive’ schema such as DDI and EML have data characterization components</a:t>
            </a:r>
          </a:p>
        </p:txBody>
      </p:sp>
    </p:spTree>
    <p:extLst>
      <p:ext uri="{BB962C8B-B14F-4D97-AF65-F5344CB8AC3E}">
        <p14:creationId xmlns:p14="http://schemas.microsoft.com/office/powerpoint/2010/main" val="217125272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a:xfrm>
            <a:off x="457200" y="1600200"/>
            <a:ext cx="8229600" cy="4157133"/>
          </a:xfrm>
        </p:spPr>
        <p:txBody>
          <a:bodyPr>
            <a:normAutofit fontScale="92500" lnSpcReduction="20000"/>
          </a:bodyPr>
          <a:lstStyle/>
          <a:p>
            <a:r>
              <a:rPr lang="en-US" dirty="0" smtClean="0"/>
              <a:t>Data Format Description Language</a:t>
            </a:r>
          </a:p>
          <a:p>
            <a:pPr lvl="1"/>
            <a:r>
              <a:rPr lang="en-US" dirty="0" smtClean="0"/>
              <a:t>Language for describing text &amp; binary data formats</a:t>
            </a:r>
          </a:p>
          <a:p>
            <a:pPr lvl="1"/>
            <a:r>
              <a:rPr lang="en-US" dirty="0" smtClean="0"/>
              <a:t>Based on W3C XML Schema Language</a:t>
            </a:r>
          </a:p>
          <a:p>
            <a:pPr lvl="1"/>
            <a:r>
              <a:rPr lang="en-US" dirty="0" smtClean="0"/>
              <a:t>Maintained by the </a:t>
            </a:r>
            <a:r>
              <a:rPr lang="en-US" dirty="0" smtClean="0">
                <a:hlinkClick r:id="rId3"/>
              </a:rPr>
              <a:t>Open Grid Forum</a:t>
            </a:r>
            <a:endParaRPr lang="en-US" dirty="0" smtClean="0"/>
          </a:p>
          <a:p>
            <a:pPr lvl="1"/>
            <a:r>
              <a:rPr lang="en-US" dirty="0" smtClean="0"/>
              <a:t>Part of IBM’s Integration Bus</a:t>
            </a:r>
          </a:p>
          <a:p>
            <a:pPr lvl="1"/>
            <a:r>
              <a:rPr lang="en-US" dirty="0" smtClean="0"/>
              <a:t>A </a:t>
            </a:r>
            <a:r>
              <a:rPr lang="en-US" dirty="0" smtClean="0">
                <a:hlinkClick r:id="rId4"/>
              </a:rPr>
              <a:t>public repository for DFDL schemas </a:t>
            </a:r>
            <a:r>
              <a:rPr lang="en-US" dirty="0" smtClean="0"/>
              <a:t>for common commercial and scientific data formats exists on </a:t>
            </a:r>
            <a:r>
              <a:rPr lang="en-US" dirty="0" err="1" smtClean="0"/>
              <a:t>GitHub</a:t>
            </a:r>
            <a:endParaRPr lang="en-US" dirty="0" smtClean="0"/>
          </a:p>
          <a:p>
            <a:pPr lvl="1"/>
            <a:r>
              <a:rPr lang="en-US" dirty="0" smtClean="0"/>
              <a:t>Open Source tools for working with DFDL available (e.g., </a:t>
            </a:r>
            <a:r>
              <a:rPr lang="en-US" dirty="0" smtClean="0">
                <a:hlinkClick r:id="rId5"/>
              </a:rPr>
              <a:t>Daffodil from NCSA</a:t>
            </a:r>
            <a:r>
              <a:rPr lang="en-US" dirty="0" smtClean="0"/>
              <a:t>)</a:t>
            </a:r>
          </a:p>
          <a:p>
            <a:pPr lvl="1"/>
            <a:endParaRPr lang="en-US" dirty="0"/>
          </a:p>
        </p:txBody>
      </p:sp>
    </p:spTree>
    <p:extLst>
      <p:ext uri="{BB962C8B-B14F-4D97-AF65-F5344CB8AC3E}">
        <p14:creationId xmlns:p14="http://schemas.microsoft.com/office/powerpoint/2010/main" val="223512404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p:txBody>
          <a:bodyPr/>
          <a:lstStyle/>
          <a:p>
            <a:r>
              <a:rPr lang="en-US" dirty="0" smtClean="0"/>
              <a:t>Data Format Description Language: Example</a:t>
            </a:r>
            <a:endParaRPr lang="en-US" dirty="0"/>
          </a:p>
        </p:txBody>
      </p:sp>
      <p:pic>
        <p:nvPicPr>
          <p:cNvPr id="4" name="Picture 3"/>
          <p:cNvPicPr>
            <a:picLocks noChangeAspect="1"/>
          </p:cNvPicPr>
          <p:nvPr/>
        </p:nvPicPr>
        <p:blipFill>
          <a:blip r:embed="rId3"/>
          <a:stretch>
            <a:fillRect/>
          </a:stretch>
        </p:blipFill>
        <p:spPr>
          <a:xfrm>
            <a:off x="139700" y="2603500"/>
            <a:ext cx="3848100" cy="1651000"/>
          </a:xfrm>
          <a:prstGeom prst="rect">
            <a:avLst/>
          </a:prstGeom>
        </p:spPr>
      </p:pic>
      <p:pic>
        <p:nvPicPr>
          <p:cNvPr id="5" name="Picture 4"/>
          <p:cNvPicPr>
            <a:picLocks noChangeAspect="1"/>
          </p:cNvPicPr>
          <p:nvPr/>
        </p:nvPicPr>
        <p:blipFill>
          <a:blip r:embed="rId4"/>
          <a:stretch>
            <a:fillRect/>
          </a:stretch>
        </p:blipFill>
        <p:spPr>
          <a:xfrm>
            <a:off x="3714751" y="2603500"/>
            <a:ext cx="5256623" cy="1940529"/>
          </a:xfrm>
          <a:prstGeom prst="rect">
            <a:avLst/>
          </a:prstGeom>
        </p:spPr>
      </p:pic>
      <p:sp>
        <p:nvSpPr>
          <p:cNvPr id="6" name="TextBox 5"/>
          <p:cNvSpPr txBox="1"/>
          <p:nvPr/>
        </p:nvSpPr>
        <p:spPr>
          <a:xfrm>
            <a:off x="457200" y="4544029"/>
            <a:ext cx="3257551" cy="369332"/>
          </a:xfrm>
          <a:prstGeom prst="rect">
            <a:avLst/>
          </a:prstGeom>
          <a:noFill/>
        </p:spPr>
        <p:txBody>
          <a:bodyPr wrap="square" rtlCol="0">
            <a:spAutoFit/>
          </a:bodyPr>
          <a:lstStyle/>
          <a:p>
            <a:r>
              <a:rPr lang="en-US" dirty="0" smtClean="0"/>
              <a:t>We can describe this…</a:t>
            </a:r>
            <a:endParaRPr lang="en-US" dirty="0"/>
          </a:p>
        </p:txBody>
      </p:sp>
      <p:sp>
        <p:nvSpPr>
          <p:cNvPr id="7" name="TextBox 6"/>
          <p:cNvSpPr txBox="1"/>
          <p:nvPr/>
        </p:nvSpPr>
        <p:spPr>
          <a:xfrm>
            <a:off x="3987800" y="4544029"/>
            <a:ext cx="1364639" cy="369332"/>
          </a:xfrm>
          <a:prstGeom prst="rect">
            <a:avLst/>
          </a:prstGeom>
          <a:noFill/>
        </p:spPr>
        <p:txBody>
          <a:bodyPr wrap="none" rtlCol="0">
            <a:spAutoFit/>
          </a:bodyPr>
          <a:lstStyle/>
          <a:p>
            <a:r>
              <a:rPr lang="en-US" dirty="0" smtClean="0"/>
              <a:t>…using this.</a:t>
            </a:r>
            <a:endParaRPr lang="en-US" dirty="0"/>
          </a:p>
        </p:txBody>
      </p:sp>
    </p:spTree>
    <p:extLst>
      <p:ext uri="{BB962C8B-B14F-4D97-AF65-F5344CB8AC3E}">
        <p14:creationId xmlns:p14="http://schemas.microsoft.com/office/powerpoint/2010/main" val="243530636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to Consider</a:t>
            </a:r>
            <a:endParaRPr lang="en-US" dirty="0"/>
          </a:p>
        </p:txBody>
      </p:sp>
      <p:sp>
        <p:nvSpPr>
          <p:cNvPr id="3" name="Content Placeholder 2"/>
          <p:cNvSpPr>
            <a:spLocks noGrp="1"/>
          </p:cNvSpPr>
          <p:nvPr>
            <p:ph idx="1"/>
          </p:nvPr>
        </p:nvSpPr>
        <p:spPr>
          <a:xfrm>
            <a:off x="457200" y="1600201"/>
            <a:ext cx="8229600" cy="4178300"/>
          </a:xfrm>
        </p:spPr>
        <p:txBody>
          <a:bodyPr>
            <a:normAutofit lnSpcReduction="10000"/>
          </a:bodyPr>
          <a:lstStyle/>
          <a:p>
            <a:r>
              <a:rPr lang="en-US" dirty="0" smtClean="0"/>
              <a:t>HDF5 (Hierarchical Data Format)</a:t>
            </a:r>
          </a:p>
          <a:p>
            <a:pPr lvl="1"/>
            <a:r>
              <a:rPr lang="en-US" dirty="0" smtClean="0"/>
              <a:t>Data format designed for large (</a:t>
            </a:r>
            <a:r>
              <a:rPr lang="en-US" dirty="0" err="1" smtClean="0"/>
              <a:t>petascale</a:t>
            </a:r>
            <a:r>
              <a:rPr lang="en-US" dirty="0" smtClean="0"/>
              <a:t>) data sets</a:t>
            </a:r>
          </a:p>
          <a:p>
            <a:pPr lvl="1"/>
            <a:r>
              <a:rPr lang="en-US" dirty="0" smtClean="0"/>
              <a:t>Self Describing (like XML), supports arbitrarily large and complex data relationships and dependencies, as well as user-defined metadata</a:t>
            </a:r>
          </a:p>
          <a:p>
            <a:pPr lvl="1"/>
            <a:r>
              <a:rPr lang="en-US" dirty="0" smtClean="0"/>
              <a:t>Maintained by the </a:t>
            </a:r>
            <a:r>
              <a:rPr lang="en-US" dirty="0" smtClean="0">
                <a:hlinkClick r:id="rId3"/>
              </a:rPr>
              <a:t>HDF Group</a:t>
            </a:r>
            <a:endParaRPr lang="en-US" dirty="0" smtClean="0"/>
          </a:p>
          <a:p>
            <a:pPr lvl="1"/>
            <a:r>
              <a:rPr lang="en-US" dirty="0" smtClean="0"/>
              <a:t>Used by NASA’s Earth Observing System and NOAA/NASA Joint Polar Satellite System</a:t>
            </a:r>
          </a:p>
          <a:p>
            <a:pPr lvl="1"/>
            <a:r>
              <a:rPr lang="en-US" dirty="0" smtClean="0"/>
              <a:t>Well-developed </a:t>
            </a:r>
            <a:r>
              <a:rPr lang="en-US" dirty="0" smtClean="0">
                <a:hlinkClick r:id="rId4"/>
              </a:rPr>
              <a:t>software toolset</a:t>
            </a:r>
            <a:endParaRPr lang="en-US" dirty="0" smtClean="0"/>
          </a:p>
          <a:p>
            <a:pPr lvl="1"/>
            <a:endParaRPr lang="en-US" dirty="0"/>
          </a:p>
        </p:txBody>
      </p:sp>
    </p:spTree>
    <p:extLst>
      <p:ext uri="{BB962C8B-B14F-4D97-AF65-F5344CB8AC3E}">
        <p14:creationId xmlns:p14="http://schemas.microsoft.com/office/powerpoint/2010/main" val="1568297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nsectaSpreadsheet.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99699"/>
            <a:ext cx="9144000" cy="4250765"/>
          </a:xfrm>
          <a:prstGeom prst="rect">
            <a:avLst/>
          </a:prstGeom>
        </p:spPr>
      </p:pic>
      <p:sp>
        <p:nvSpPr>
          <p:cNvPr id="7" name="TextBox 6"/>
          <p:cNvSpPr txBox="1"/>
          <p:nvPr/>
        </p:nvSpPr>
        <p:spPr>
          <a:xfrm>
            <a:off x="458633" y="5308635"/>
            <a:ext cx="8290678" cy="369332"/>
          </a:xfrm>
          <a:prstGeom prst="rect">
            <a:avLst/>
          </a:prstGeom>
          <a:noFill/>
        </p:spPr>
        <p:txBody>
          <a:bodyPr wrap="square" rtlCol="0">
            <a:spAutoFit/>
          </a:bodyPr>
          <a:lstStyle/>
          <a:p>
            <a:pPr algn="ctr"/>
            <a:r>
              <a:rPr lang="en-US" dirty="0" smtClean="0"/>
              <a:t>Proprietary, formats like Excel are not ideal for machine readability or preservation</a:t>
            </a:r>
            <a:endParaRPr lang="en-US" dirty="0"/>
          </a:p>
        </p:txBody>
      </p:sp>
    </p:spTree>
    <p:extLst>
      <p:ext uri="{BB962C8B-B14F-4D97-AF65-F5344CB8AC3E}">
        <p14:creationId xmlns:p14="http://schemas.microsoft.com/office/powerpoint/2010/main" val="1907740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nsectaSpreadsheet.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99699"/>
            <a:ext cx="9144000" cy="4250765"/>
          </a:xfrm>
          <a:prstGeom prst="rect">
            <a:avLst/>
          </a:prstGeom>
        </p:spPr>
      </p:pic>
      <p:pic>
        <p:nvPicPr>
          <p:cNvPr id="2" name="Picture 1" descr="InsectaJson.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079321" cy="6858000"/>
          </a:xfrm>
          <a:prstGeom prst="rect">
            <a:avLst/>
          </a:prstGeom>
        </p:spPr>
      </p:pic>
      <p:pic>
        <p:nvPicPr>
          <p:cNvPr id="4" name="Picture 3" descr="InsectaXML.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2254" y="-10592"/>
            <a:ext cx="12170664" cy="6910980"/>
          </a:xfrm>
          <a:prstGeom prst="rect">
            <a:avLst/>
          </a:prstGeom>
        </p:spPr>
      </p:pic>
      <p:sp>
        <p:nvSpPr>
          <p:cNvPr id="3" name="TextBox 2"/>
          <p:cNvSpPr txBox="1"/>
          <p:nvPr/>
        </p:nvSpPr>
        <p:spPr>
          <a:xfrm>
            <a:off x="2716520" y="2240427"/>
            <a:ext cx="2293166" cy="923330"/>
          </a:xfrm>
          <a:prstGeom prst="rect">
            <a:avLst/>
          </a:prstGeom>
          <a:noFill/>
        </p:spPr>
        <p:txBody>
          <a:bodyPr wrap="square" rtlCol="0">
            <a:spAutoFit/>
          </a:bodyPr>
          <a:lstStyle/>
          <a:p>
            <a:pPr algn="ctr"/>
            <a:r>
              <a:rPr lang="en-US" dirty="0" smtClean="0"/>
              <a:t>Formats like JSON and XML are easier for machines to parse</a:t>
            </a:r>
            <a:endParaRPr lang="en-US" dirty="0"/>
          </a:p>
        </p:txBody>
      </p:sp>
    </p:spTree>
    <p:extLst>
      <p:ext uri="{BB962C8B-B14F-4D97-AF65-F5344CB8AC3E}">
        <p14:creationId xmlns:p14="http://schemas.microsoft.com/office/powerpoint/2010/main" val="352996774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nsectaSpreadsheet.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99699"/>
            <a:ext cx="9144000" cy="4250765"/>
          </a:xfrm>
          <a:prstGeom prst="rect">
            <a:avLst/>
          </a:prstGeom>
        </p:spPr>
      </p:pic>
      <p:pic>
        <p:nvPicPr>
          <p:cNvPr id="2" name="Picture 1" descr="InsectaJson.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079321" cy="6858000"/>
          </a:xfrm>
          <a:prstGeom prst="rect">
            <a:avLst/>
          </a:prstGeom>
        </p:spPr>
      </p:pic>
      <p:pic>
        <p:nvPicPr>
          <p:cNvPr id="4" name="Picture 3" descr="InsectaXML.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2254" y="-10592"/>
            <a:ext cx="12170664" cy="6910980"/>
          </a:xfrm>
          <a:prstGeom prst="rect">
            <a:avLst/>
          </a:prstGeom>
        </p:spPr>
      </p:pic>
      <p:pic>
        <p:nvPicPr>
          <p:cNvPr id="6" name="Picture 5" descr="Macroglossum_stellatarum01.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90725" y="329278"/>
            <a:ext cx="5204563" cy="3903423"/>
          </a:xfrm>
          <a:prstGeom prst="rect">
            <a:avLst/>
          </a:prstGeom>
        </p:spPr>
      </p:pic>
      <p:sp>
        <p:nvSpPr>
          <p:cNvPr id="7" name="TextBox 6"/>
          <p:cNvSpPr txBox="1"/>
          <p:nvPr/>
        </p:nvSpPr>
        <p:spPr>
          <a:xfrm>
            <a:off x="2290725" y="4233572"/>
            <a:ext cx="5204563" cy="2308324"/>
          </a:xfrm>
          <a:prstGeom prst="rect">
            <a:avLst/>
          </a:prstGeom>
          <a:solidFill>
            <a:schemeClr val="bg1"/>
          </a:solidFill>
        </p:spPr>
        <p:txBody>
          <a:bodyPr wrap="square" rtlCol="0">
            <a:spAutoFit/>
          </a:bodyPr>
          <a:lstStyle/>
          <a:p>
            <a:pPr algn="ctr"/>
            <a:endParaRPr lang="en-US" sz="2400" dirty="0" smtClean="0"/>
          </a:p>
          <a:p>
            <a:pPr algn="ctr"/>
            <a:r>
              <a:rPr lang="en-US" sz="2400" dirty="0" smtClean="0"/>
              <a:t>The important thing to remember: </a:t>
            </a:r>
          </a:p>
          <a:p>
            <a:pPr algn="ctr"/>
            <a:r>
              <a:rPr lang="en-US" sz="2400" dirty="0" smtClean="0"/>
              <a:t>Different formats can be used to encode the same data and metadata </a:t>
            </a:r>
          </a:p>
          <a:p>
            <a:pPr algn="ctr"/>
            <a:r>
              <a:rPr lang="en-US" sz="2400" dirty="0" smtClean="0"/>
              <a:t>(in this case, a collection of Hawk Moths)</a:t>
            </a:r>
            <a:endParaRPr lang="en-US" sz="2400" dirty="0"/>
          </a:p>
        </p:txBody>
      </p:sp>
    </p:spTree>
    <p:extLst>
      <p:ext uri="{BB962C8B-B14F-4D97-AF65-F5344CB8AC3E}">
        <p14:creationId xmlns:p14="http://schemas.microsoft.com/office/powerpoint/2010/main" val="244080763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CW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DCWS.thmx</Template>
  <TotalTime>815</TotalTime>
  <Words>4774</Words>
  <Application>Microsoft Macintosh PowerPoint</Application>
  <PresentationFormat>On-screen Show (4:3)</PresentationFormat>
  <Paragraphs>437</Paragraphs>
  <Slides>63</Slides>
  <Notes>26</Notes>
  <HiddenSlides>0</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DCWS</vt:lpstr>
      <vt:lpstr>Introduction to Metadata for Data Curation</vt:lpstr>
      <vt:lpstr>Agenda</vt:lpstr>
      <vt:lpstr>Agenda</vt:lpstr>
      <vt:lpstr>What is Metadata?</vt:lpstr>
      <vt:lpstr>What does metadata look like?  </vt:lpstr>
      <vt:lpstr>What should metadata look like?</vt:lpstr>
      <vt:lpstr>PowerPoint Presentation</vt:lpstr>
      <vt:lpstr>PowerPoint Presentation</vt:lpstr>
      <vt:lpstr>PowerPoint Presentation</vt:lpstr>
      <vt:lpstr>Metadata Classes</vt:lpstr>
      <vt:lpstr>Metadata Classes</vt:lpstr>
      <vt:lpstr>Descriptive Metadata </vt:lpstr>
      <vt:lpstr>Example</vt:lpstr>
      <vt:lpstr>PowerPoint Presentation</vt:lpstr>
      <vt:lpstr>Structural Metadata</vt:lpstr>
      <vt:lpstr>Structural Metadata</vt:lpstr>
      <vt:lpstr>Administrative Metadata</vt:lpstr>
      <vt:lpstr>Subsets of Admin. Metadata</vt:lpstr>
      <vt:lpstr>Metadata Domains</vt:lpstr>
      <vt:lpstr>Metadata Domains</vt:lpstr>
      <vt:lpstr>Agenda</vt:lpstr>
      <vt:lpstr>PowerPoint Presentation</vt:lpstr>
      <vt:lpstr>PowerPoint Presentation</vt:lpstr>
      <vt:lpstr>Data Curation: Metadata Functions</vt:lpstr>
      <vt:lpstr>Data Curation: Metadata Functions</vt:lpstr>
      <vt:lpstr>Data Curation: Metadata Functions</vt:lpstr>
      <vt:lpstr>Data Curation: Metadata Functions</vt:lpstr>
      <vt:lpstr>Data Curation: Metadata Functions</vt:lpstr>
      <vt:lpstr>Data Curation: Metadata Functions</vt:lpstr>
      <vt:lpstr>Data Curation: Metadata Functions</vt:lpstr>
      <vt:lpstr>Who creates What metadata,  and When…</vt:lpstr>
      <vt:lpstr>Agenda</vt:lpstr>
      <vt:lpstr>Producer vs. Manager vs. Consumer needs</vt:lpstr>
      <vt:lpstr>Manager (e.g. your) Needs</vt:lpstr>
      <vt:lpstr>“Nine questions” for needs assessment</vt:lpstr>
      <vt:lpstr>Kennedy 2008 continued</vt:lpstr>
      <vt:lpstr>Consumer needs</vt:lpstr>
      <vt:lpstr>Standards to Consider</vt:lpstr>
      <vt:lpstr>Standards to Consider</vt:lpstr>
      <vt:lpstr>Standards to Consider</vt:lpstr>
      <vt:lpstr>Standards to Consider</vt:lpstr>
      <vt:lpstr>Standards to Consider</vt:lpstr>
      <vt:lpstr>Standards to Consider</vt:lpstr>
      <vt:lpstr>Standards to Consider</vt:lpstr>
      <vt:lpstr>Standards to Consider</vt:lpstr>
      <vt:lpstr>Standards to Consider</vt:lpstr>
      <vt:lpstr>Standards to Consider</vt:lpstr>
      <vt:lpstr>Agenda</vt:lpstr>
      <vt:lpstr>DataCite metadata schema</vt:lpstr>
      <vt:lpstr>DataCite metadata schema</vt:lpstr>
      <vt:lpstr>DataCite metadata schema</vt:lpstr>
      <vt:lpstr>PowerPoint Presentation</vt:lpstr>
      <vt:lpstr>Agenda</vt:lpstr>
      <vt:lpstr>Metadata Application</vt:lpstr>
      <vt:lpstr>Metadata Application</vt:lpstr>
      <vt:lpstr>Metadata Application</vt:lpstr>
      <vt:lpstr>Metadata Application</vt:lpstr>
      <vt:lpstr>Resources</vt:lpstr>
      <vt:lpstr>Standards to Consider</vt:lpstr>
      <vt:lpstr>Standards to Consider</vt:lpstr>
      <vt:lpstr>Standards to Consider</vt:lpstr>
      <vt:lpstr>Standards to Consider</vt:lpstr>
      <vt:lpstr>Standards to Consider</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Metadata for Data Curation</dc:title>
  <dc:creator>andrea thomer</dc:creator>
  <cp:lastModifiedBy>andrea thomer</cp:lastModifiedBy>
  <cp:revision>23</cp:revision>
  <dcterms:created xsi:type="dcterms:W3CDTF">2015-05-25T18:51:20Z</dcterms:created>
  <dcterms:modified xsi:type="dcterms:W3CDTF">2015-05-27T16:43:35Z</dcterms:modified>
</cp:coreProperties>
</file>

<file path=docProps/thumbnail.jpeg>
</file>